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bin" ContentType="image/webp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bef5d1be5a24c1a" /><Relationship Type="http://schemas.openxmlformats.org/officeDocument/2006/relationships/extended-properties" Target="/docProps/app.xml" Id="Rb021b048320443cf" /><Relationship Type="http://schemas.openxmlformats.org/officeDocument/2006/relationships/officeDocument" Target="/ppt/presentation.xml" Id="R139d13ad8831407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93534e79ea74483"/>
  </p:sldMasterIdLst>
  <p:notesMasterIdLst>
    <p:notesMasterId xmlns:r="http://schemas.openxmlformats.org/officeDocument/2006/relationships" r:id="Rb524e3fcaf254a75"/>
  </p:notesMasterIdLst>
  <p:sldIdLst>
    <p:sldId xmlns:r="http://schemas.openxmlformats.org/officeDocument/2006/relationships" id="256" r:id="Rb1d3a0d99b6241db"/>
    <p:sldId xmlns:r="http://schemas.openxmlformats.org/officeDocument/2006/relationships" id="257" r:id="R43b1576311f54b6e"/>
    <p:sldId xmlns:r="http://schemas.openxmlformats.org/officeDocument/2006/relationships" id="258" r:id="R54da300d612a4345"/>
    <p:sldId xmlns:r="http://schemas.openxmlformats.org/officeDocument/2006/relationships" id="259" r:id="R21ae3d4c48874739"/>
    <p:sldId xmlns:r="http://schemas.openxmlformats.org/officeDocument/2006/relationships" id="260" r:id="Rbd67f0bb09ba4876"/>
    <p:sldId xmlns:r="http://schemas.openxmlformats.org/officeDocument/2006/relationships" id="261" r:id="R50065fa66a8b47b1"/>
    <p:sldId xmlns:r="http://schemas.openxmlformats.org/officeDocument/2006/relationships" id="262" r:id="Rebf699dbf24247dc"/>
    <p:sldId xmlns:r="http://schemas.openxmlformats.org/officeDocument/2006/relationships" id="263" r:id="Rfac8d444573d4b4e"/>
    <p:sldId xmlns:r="http://schemas.openxmlformats.org/officeDocument/2006/relationships" id="264" r:id="R0d0cce0fca29434b"/>
    <p:sldId xmlns:r="http://schemas.openxmlformats.org/officeDocument/2006/relationships" id="265" r:id="R13b0462104c44051"/>
    <p:sldId xmlns:r="http://schemas.openxmlformats.org/officeDocument/2006/relationships" id="266" r:id="Ra84ec83bfd944701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6bad78c9307461a" /><Relationship Type="http://schemas.openxmlformats.org/officeDocument/2006/relationships/slideMaster" Target="/ppt/slideMasters/slideMaster1.xml" Id="Re93534e79ea74483" /><Relationship Type="http://schemas.openxmlformats.org/officeDocument/2006/relationships/notesMaster" Target="/ppt/notesMasters/notesMaster1.xml" Id="Rb524e3fcaf254a75" /><Relationship Type="http://schemas.openxmlformats.org/officeDocument/2006/relationships/presProps" Target="/ppt/presProps.xml" Id="R5834d6a066264dba" /><Relationship Type="http://schemas.openxmlformats.org/officeDocument/2006/relationships/tableStyles" Target="/ppt/tableStyles.xml" Id="R5e587fb40f8b4fcc" /><Relationship Type="http://schemas.openxmlformats.org/officeDocument/2006/relationships/slide" Target="/ppt/slides/slide1.xml" Id="Rb1d3a0d99b6241db" /><Relationship Type="http://schemas.openxmlformats.org/officeDocument/2006/relationships/slide" Target="/ppt/slides/slide2.xml" Id="R43b1576311f54b6e" /><Relationship Type="http://schemas.openxmlformats.org/officeDocument/2006/relationships/slide" Target="/ppt/slides/slide3.xml" Id="R54da300d612a4345" /><Relationship Type="http://schemas.openxmlformats.org/officeDocument/2006/relationships/slide" Target="/ppt/slides/slide4.xml" Id="R21ae3d4c48874739" /><Relationship Type="http://schemas.openxmlformats.org/officeDocument/2006/relationships/slide" Target="/ppt/slides/slide5.xml" Id="Rbd67f0bb09ba4876" /><Relationship Type="http://schemas.openxmlformats.org/officeDocument/2006/relationships/slide" Target="/ppt/slides/slide6.xml" Id="R50065fa66a8b47b1" /><Relationship Type="http://schemas.openxmlformats.org/officeDocument/2006/relationships/slide" Target="/ppt/slides/slide7.xml" Id="Rebf699dbf24247dc" /><Relationship Type="http://schemas.openxmlformats.org/officeDocument/2006/relationships/slide" Target="/ppt/slides/slide8.xml" Id="Rfac8d444573d4b4e" /><Relationship Type="http://schemas.openxmlformats.org/officeDocument/2006/relationships/slide" Target="/ppt/slides/slide9.xml" Id="R0d0cce0fca29434b" /><Relationship Type="http://schemas.openxmlformats.org/officeDocument/2006/relationships/slide" Target="/ppt/slides/slide10.xml" Id="R13b0462104c44051" /><Relationship Type="http://schemas.openxmlformats.org/officeDocument/2006/relationships/slide" Target="/ppt/slides/slide11.xml" Id="Ra84ec83bfd94470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1e8aeadbc4b4e9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25df38d2ef24a2a" /><Relationship Type="http://schemas.openxmlformats.org/officeDocument/2006/relationships/notesMaster" Target="/ppt/notesMasters/notesMaster1.xml" Id="R2eb45e896bb7446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97ed745dd6b4454" /><Relationship Type="http://schemas.openxmlformats.org/officeDocument/2006/relationships/notesMaster" Target="/ppt/notesMasters/notesMaster1.xml" Id="Raaa04b5bf2ab499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1bb6ed3fc944a0e" /><Relationship Type="http://schemas.openxmlformats.org/officeDocument/2006/relationships/notesMaster" Target="/ppt/notesMasters/notesMaster1.xml" Id="R21f798e36422477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df3759e6b1b472b" /><Relationship Type="http://schemas.openxmlformats.org/officeDocument/2006/relationships/notesMaster" Target="/ppt/notesMasters/notesMaster1.xml" Id="R3c9056528ce64f4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84ebad937d140f2" /><Relationship Type="http://schemas.openxmlformats.org/officeDocument/2006/relationships/notesMaster" Target="/ppt/notesMasters/notesMaster1.xml" Id="Rf2cca270681c451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c63b481ef51444f" /><Relationship Type="http://schemas.openxmlformats.org/officeDocument/2006/relationships/notesMaster" Target="/ppt/notesMasters/notesMaster1.xml" Id="R63a9192f604146f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d5ee8b47775496d" /><Relationship Type="http://schemas.openxmlformats.org/officeDocument/2006/relationships/notesMaster" Target="/ppt/notesMasters/notesMaster1.xml" Id="R6c4f2dead7044ad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9853f6b9894404f" /><Relationship Type="http://schemas.openxmlformats.org/officeDocument/2006/relationships/notesMaster" Target="/ppt/notesMasters/notesMaster1.xml" Id="R519b94122ddd4f2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16a5f9cafe64ccf" /><Relationship Type="http://schemas.openxmlformats.org/officeDocument/2006/relationships/notesMaster" Target="/ppt/notesMasters/notesMaster1.xml" Id="R8484bd20561b460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5f71be761e1465a" /><Relationship Type="http://schemas.openxmlformats.org/officeDocument/2006/relationships/notesMaster" Target="/ppt/notesMasters/notesMaster1.xml" Id="R5a6ada606901424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9b0bc731267416f" /><Relationship Type="http://schemas.openxmlformats.org/officeDocument/2006/relationships/notesMaster" Target="/ppt/notesMasters/notesMaster1.xml" Id="R7dd68f98180842d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a7f1cf29ca9495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6f2a85e239e40d3" /><Relationship Type="http://schemas.openxmlformats.org/officeDocument/2006/relationships/slideLayout" Target="/ppt/slideLayouts/slideLayout1.xml" Id="R213fe65b11c043d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13fe65b11c043d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0f16a96f214a59" /><Relationship Type="http://schemas.openxmlformats.org/officeDocument/2006/relationships/hyperlink" Target="https://akbaralqahri.github.io/portofolio" TargetMode="External" Id="Ra9b1d8b5ec014e07" /><Relationship Type="http://schemas.openxmlformats.org/officeDocument/2006/relationships/hyperlink" Target="https://akbaralqahri.github.io/portofolio" TargetMode="External" Id="R663e65fe62114d46" /><Relationship Type="http://schemas.openxmlformats.org/officeDocument/2006/relationships/image" Target="/ppt/media/image.png" Id="R0dc3f6da909d4004" /><Relationship Type="http://schemas.openxmlformats.org/officeDocument/2006/relationships/notesSlide" Target="/ppt/notesSlides/notesSlide1.xml" Id="Rafa6bf151d254b0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11f75a00254258" /><Relationship Type="http://schemas.openxmlformats.org/officeDocument/2006/relationships/notesSlide" Target="/ppt/notesSlides/notesSlide2.xml" Id="R37f0e0a8d75b49e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d8f8aedc4f4992" /><Relationship Type="http://schemas.openxmlformats.org/officeDocument/2006/relationships/notesSlide" Target="/ppt/notesSlides/notesSlide3.xml" Id="Rfb7b38b63c2b4e8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5e0301c12c4eed" /><Relationship Type="http://schemas.openxmlformats.org/officeDocument/2006/relationships/notesSlide" Target="/ppt/notesSlides/notesSlide4.xml" Id="Rc0d6ab4136af426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3dd7eebde04d24" /><Relationship Type="http://schemas.openxmlformats.org/officeDocument/2006/relationships/hyperlink" Target="https://kemiskinan-indonesia-cxpt.vercel.app/" TargetMode="External" Id="R148ad8a4c94e428b" /><Relationship Type="http://schemas.openxmlformats.org/officeDocument/2006/relationships/image" Target="/ppt/media/image2.png" Id="R0be8cb4dfcc2494a" /><Relationship Type="http://schemas.openxmlformats.org/officeDocument/2006/relationships/notesSlide" Target="/ppt/notesSlides/notesSlide5.xml" Id="R4721eda14a3d488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cd167f142b4f44" /><Relationship Type="http://schemas.openxmlformats.org/officeDocument/2006/relationships/image" Target="/ppt/media/image.jpeg" Id="R574accc41120413a" /><Relationship Type="http://schemas.openxmlformats.org/officeDocument/2006/relationships/image" Target="/ppt/media/image2.jpeg" Id="R04e76573a456484e" /><Relationship Type="http://schemas.openxmlformats.org/officeDocument/2006/relationships/notesSlide" Target="/ppt/notesSlides/notesSlide6.xml" Id="R80a364746988490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c14112b2d44f7a" /><Relationship Type="http://schemas.openxmlformats.org/officeDocument/2006/relationships/image" Target="/ppt/media/image3.jpeg" Id="R2c93be3a933f48e9" /><Relationship Type="http://schemas.openxmlformats.org/officeDocument/2006/relationships/image" Target="/ppt/media/image4.jpeg" Id="Re14cb9a244894f00" /><Relationship Type="http://schemas.openxmlformats.org/officeDocument/2006/relationships/notesSlide" Target="/ppt/notesSlides/notesSlide7.xml" Id="R9128de72adcc4f5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c4e7b361084ac1" /><Relationship Type="http://schemas.openxmlformats.org/officeDocument/2006/relationships/image" Target="/ppt/media/image5.jpeg" Id="R1855f3b6bd8e4b9c" /><Relationship Type="http://schemas.openxmlformats.org/officeDocument/2006/relationships/notesSlide" Target="/ppt/notesSlides/notesSlide8.xml" Id="R86a9b1dbaf15436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df2751cc564047" /><Relationship Type="http://schemas.openxmlformats.org/officeDocument/2006/relationships/image" Target="/ppt/media/image3.png" Id="R639bc4c2ec604948" /><Relationship Type="http://schemas.openxmlformats.org/officeDocument/2006/relationships/image" Target="/ppt/media/image.bin" Id="Rcf3358ce9b20436b" /><Relationship Type="http://schemas.openxmlformats.org/officeDocument/2006/relationships/image" Target="/ppt/media/image2.bin" Id="R4a76b790473c4a2e" /><Relationship Type="http://schemas.openxmlformats.org/officeDocument/2006/relationships/notesSlide" Target="/ppt/notesSlides/notesSlide9.xml" Id="R7ee75c5549b44fa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126a9479314f02" /><Relationship Type="http://schemas.openxmlformats.org/officeDocument/2006/relationships/notesSlide" Target="/ppt/notesSlides/notesSlide10.xml" Id="R1ae2b99b912c4f4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1e77d3b61f421e" /><Relationship Type="http://schemas.openxmlformats.org/officeDocument/2006/relationships/hyperlink" Target="https://akbaralqahri.github.io/portofolio" TargetMode="External" Id="R0add6accbb5d4509" /><Relationship Type="http://schemas.openxmlformats.org/officeDocument/2006/relationships/hyperlink" Target="https://akbaralqahri.github.io/portofolio" TargetMode="External" Id="R9ae45b9719f74cbe" /><Relationship Type="http://schemas.openxmlformats.org/officeDocument/2006/relationships/hyperlink" Target="https://www.linkedin.com/in/akbaralqahri" TargetMode="External" Id="Rd8bdb042aea64313" /><Relationship Type="http://schemas.openxmlformats.org/officeDocument/2006/relationships/hyperlink" Target="https://akbaralqahri.github.io/portofolio" TargetMode="External" Id="Rd1ec58b897aa409e" /><Relationship Type="http://schemas.openxmlformats.org/officeDocument/2006/relationships/image" Target="/ppt/media/image4.png" Id="R9c5a743ee8234a04" /><Relationship Type="http://schemas.openxmlformats.org/officeDocument/2006/relationships/notesSlide" Target="/ppt/notesSlides/notesSlide11.xml" Id="R4eceb04e126a4a2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01-cover-canvas">
            <a:extLst xmlns:a="http://schemas.openxmlformats.org/drawingml/2006/main">
              <a:ext uri="{FF2B5EF4-FFF2-40B4-BE49-F238E27FC236}">
                <a16:creationId xmlns:a16="http://schemas.microsoft.com/office/drawing/2014/main" id="{626A7567-6B99-471C-BF89-BCB893C1B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1E8"/>
          </a:solidFill>
          <a:ln xmlns:a="http://schemas.openxmlformats.org/drawingml/2006/main" w="0">
            <a:solidFill>
              <a:srgbClr val="F7F1E8"/>
            </a:solidFill>
            <a:prstDash val="solid"/>
          </a:ln>
        </p:spPr>
      </p:sp>
      <p:sp>
        <p:nvSpPr>
          <p:cNvPr id="2" name="01-cover-edge-gold">
            <a:extLst xmlns:a="http://schemas.openxmlformats.org/drawingml/2006/main">
              <a:ext uri="{FF2B5EF4-FFF2-40B4-BE49-F238E27FC236}">
                <a16:creationId xmlns:a16="http://schemas.microsoft.com/office/drawing/2014/main" id="{56CF41E0-2736-47CF-A150-45924B552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3" name="01-cover-edge-coral">
            <a:extLst xmlns:a="http://schemas.openxmlformats.org/drawingml/2006/main">
              <a:ext uri="{FF2B5EF4-FFF2-40B4-BE49-F238E27FC236}">
                <a16:creationId xmlns:a16="http://schemas.microsoft.com/office/drawing/2014/main" id="{56FE4387-6D13-4FC9-932A-7367600A2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55B"/>
          </a:solidFill>
          <a:ln xmlns:a="http://schemas.openxmlformats.org/drawingml/2006/main" w="0">
            <a:solidFill>
              <a:srgbClr val="FF755B"/>
            </a:solidFill>
            <a:prstDash val="solid"/>
          </a:ln>
        </p:spPr>
      </p:sp>
      <p:sp>
        <p:nvSpPr>
          <p:cNvPr id="4" name="01-cover-edge-teal">
            <a:extLst xmlns:a="http://schemas.openxmlformats.org/drawingml/2006/main">
              <a:ext uri="{FF2B5EF4-FFF2-40B4-BE49-F238E27FC236}">
                <a16:creationId xmlns:a16="http://schemas.microsoft.com/office/drawing/2014/main" id="{D9BF8D9F-E261-4721-874F-300A622C4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57200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0D6C5"/>
          </a:solidFill>
          <a:ln xmlns:a="http://schemas.openxmlformats.org/drawingml/2006/main" w="0">
            <a:solidFill>
              <a:srgbClr val="50D6C5"/>
            </a:solidFill>
            <a:prstDash val="solid"/>
          </a:ln>
        </p:spPr>
      </p:sp>
      <p:sp>
        <p:nvSpPr>
          <p:cNvPr id="5" name="cover-kicker">
            <a:extLst xmlns:a="http://schemas.openxmlformats.org/drawingml/2006/main">
              <a:ext uri="{FF2B5EF4-FFF2-40B4-BE49-F238E27FC236}">
                <a16:creationId xmlns:a16="http://schemas.microsoft.com/office/drawing/2014/main" id="{FA577762-EB20-420F-BE16-FDD59CD8D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57200"/>
            <a:ext cx="54292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FF755B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FF755B"/>
                </a:solidFill>
                <a:latin typeface="Consolas"/>
                <a:ea typeface="Consolas"/>
                <a:cs typeface="Consolas"/>
              </a:rPr>
              <a:t>DATA INTELLIGENCE PORTFOLIO · 2026</a:t>
            </a:r>
          </a:p>
        </p:txBody>
      </p:sp>
      <p:sp>
        <p:nvSpPr>
          <p:cNvPr id="6" name="cover-title">
            <a:extLst xmlns:a="http://schemas.openxmlformats.org/drawingml/2006/main">
              <a:ext uri="{FF2B5EF4-FFF2-40B4-BE49-F238E27FC236}">
                <a16:creationId xmlns:a16="http://schemas.microsoft.com/office/drawing/2014/main" id="{4C439319-C5EB-494B-ACD8-A43A40AB1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66800"/>
            <a:ext cx="5095875" cy="1638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4050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4050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Muhammad Ali Akbar</a:t>
            </a:r>
          </a:p>
          <a:p xmlns:a="http://schemas.openxmlformats.org/drawingml/2006/main">
            <a:pPr algn="l">
              <a:buNone/>
              <a:defRPr sz="4050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4050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Al-Qahri</a:t>
            </a:r>
          </a:p>
        </p:txBody>
      </p:sp>
      <p:sp>
        <p:nvSpPr>
          <p:cNvPr id="7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BAF36F89-E7BD-4DBA-B020-9173229E5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24175"/>
            <a:ext cx="4953000" cy="571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D625B"/>
                </a:solidFill>
                <a:latin typeface="Aptos"/>
                <a:ea typeface="Aptos"/>
                <a:cs typeface="Aptos"/>
              </a:rPr>
              <a:t>Analyst · Scientist · Engineer</a:t>
            </a:r>
          </a:p>
        </p:txBody>
      </p:sp>
      <p:sp>
        <p:nvSpPr>
          <p:cNvPr id="8" name="cover-pill-1-bg">
            <a:extLst xmlns:a="http://schemas.openxmlformats.org/drawingml/2006/main">
              <a:ext uri="{FF2B5EF4-FFF2-40B4-BE49-F238E27FC236}">
                <a16:creationId xmlns:a16="http://schemas.microsoft.com/office/drawing/2014/main" id="{50D6ABE1-F49B-47C0-9119-C10BF9B27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14750"/>
            <a:ext cx="15811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9" name="cover-pill-1-text">
            <a:extLst xmlns:a="http://schemas.openxmlformats.org/drawingml/2006/main">
              <a:ext uri="{FF2B5EF4-FFF2-40B4-BE49-F238E27FC236}">
                <a16:creationId xmlns:a16="http://schemas.microsoft.com/office/drawing/2014/main" id="{55C69B13-9D5A-4AB4-A1FD-2B785C528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81425"/>
            <a:ext cx="13525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ANALYZE</a:t>
            </a:r>
          </a:p>
        </p:txBody>
      </p:sp>
      <p:sp>
        <p:nvSpPr>
          <p:cNvPr id="10" name="cover-pill-2-bg">
            <a:extLst xmlns:a="http://schemas.openxmlformats.org/drawingml/2006/main">
              <a:ext uri="{FF2B5EF4-FFF2-40B4-BE49-F238E27FC236}">
                <a16:creationId xmlns:a16="http://schemas.microsoft.com/office/drawing/2014/main" id="{CEB04690-7F22-44B1-A6BA-E672ECE6C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3714750"/>
            <a:ext cx="13525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755B"/>
          </a:solidFill>
          <a:ln xmlns:a="http://schemas.openxmlformats.org/drawingml/2006/main" w="0">
            <a:solidFill>
              <a:srgbClr val="FF755B"/>
            </a:solidFill>
            <a:prstDash val="solid"/>
          </a:ln>
        </p:spPr>
      </p:sp>
      <p:sp>
        <p:nvSpPr>
          <p:cNvPr id="11" name="cover-pill-2-text">
            <a:extLst xmlns:a="http://schemas.openxmlformats.org/drawingml/2006/main">
              <a:ext uri="{FF2B5EF4-FFF2-40B4-BE49-F238E27FC236}">
                <a16:creationId xmlns:a16="http://schemas.microsoft.com/office/drawing/2014/main" id="{AB63C782-5FED-4A1C-8C96-986F01339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3781425"/>
            <a:ext cx="11239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MODEL</a:t>
            </a:r>
          </a:p>
        </p:txBody>
      </p:sp>
      <p:sp>
        <p:nvSpPr>
          <p:cNvPr id="12" name="cover-pill-3-bg">
            <a:extLst xmlns:a="http://schemas.openxmlformats.org/drawingml/2006/main">
              <a:ext uri="{FF2B5EF4-FFF2-40B4-BE49-F238E27FC236}">
                <a16:creationId xmlns:a16="http://schemas.microsoft.com/office/drawing/2014/main" id="{60EAB2A2-F65F-4E27-A3F4-EE52155BA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714750"/>
            <a:ext cx="12192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50D6C5"/>
          </a:solidFill>
          <a:ln xmlns:a="http://schemas.openxmlformats.org/drawingml/2006/main" w="0">
            <a:solidFill>
              <a:srgbClr val="50D6C5"/>
            </a:solidFill>
            <a:prstDash val="solid"/>
          </a:ln>
        </p:spPr>
      </p:sp>
      <p:sp>
        <p:nvSpPr>
          <p:cNvPr id="13" name="cover-pill-3-text">
            <a:extLst xmlns:a="http://schemas.openxmlformats.org/drawingml/2006/main">
              <a:ext uri="{FF2B5EF4-FFF2-40B4-BE49-F238E27FC236}">
                <a16:creationId xmlns:a16="http://schemas.microsoft.com/office/drawing/2014/main" id="{A6DDF7A0-54AE-449A-8AC0-20E0E580F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3781425"/>
            <a:ext cx="9906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ENGINEER</a:t>
            </a:r>
          </a:p>
        </p:txBody>
      </p:sp>
      <p:sp>
        <p:nvSpPr>
          <p:cNvPr id="14" name="cover-contact-panel">
            <a:extLst xmlns:a="http://schemas.openxmlformats.org/drawingml/2006/main">
              <a:ext uri="{FF2B5EF4-FFF2-40B4-BE49-F238E27FC236}">
                <a16:creationId xmlns:a16="http://schemas.microsoft.com/office/drawing/2014/main" id="{F8F9C3CD-4F6B-4994-8EF8-DDDF5E4EF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552950"/>
            <a:ext cx="5010150" cy="112395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9525">
            <a:solidFill>
              <a:srgbClr val="D9CEC2"/>
            </a:solidFill>
            <a:prstDash val="solid"/>
          </a:ln>
        </p:spPr>
      </p:sp>
      <p:sp>
        <p:nvSpPr>
          <p:cNvPr id="15" name="cover-name">
            <a:extLst xmlns:a="http://schemas.openxmlformats.org/drawingml/2006/main">
              <a:ext uri="{FF2B5EF4-FFF2-40B4-BE49-F238E27FC236}">
                <a16:creationId xmlns:a16="http://schemas.microsoft.com/office/drawing/2014/main" id="{50B5DBA1-1B45-4069-B4E4-0A13EA319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762500"/>
            <a:ext cx="44767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Data products built for decisions.</a:t>
            </a:r>
          </a:p>
        </p:txBody>
      </p:sp>
      <p:sp>
        <p:nvSpPr>
          <p:cNvPr id="16" name="cover-role">
            <a:extLst xmlns:a="http://schemas.openxmlformats.org/drawingml/2006/main">
              <a:ext uri="{FF2B5EF4-FFF2-40B4-BE49-F238E27FC236}">
                <a16:creationId xmlns:a16="http://schemas.microsoft.com/office/drawing/2014/main" id="{D2F9E8FD-1735-4C9B-BEBA-27A6304AA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43500"/>
            <a:ext cx="4476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FF755B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FF755B"/>
                </a:solidFill>
                <a:latin typeface="Consolas"/>
                <a:ea typeface="Consolas"/>
                <a:cs typeface="Consolas"/>
              </a:rPr>
              <a:t>BUSINESS INTELLIGENCE / FORECASTING / DATA SYSTEMS</a:t>
            </a:r>
          </a:p>
        </p:txBody>
      </p:sp>
      <p:sp>
        <p:nvSpPr>
          <p:cNvPr id="17" name="cover-email">
            <a:extLst xmlns:a="http://schemas.openxmlformats.org/drawingml/2006/main">
              <a:ext uri="{FF2B5EF4-FFF2-40B4-BE49-F238E27FC236}">
                <a16:creationId xmlns:a16="http://schemas.microsoft.com/office/drawing/2014/main" id="{6F081AD7-93B1-4CDC-9FFF-AA9E3A3C8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429250"/>
            <a:ext cx="381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FF755B"/>
                </a:solidFill>
                <a:latin typeface="Consolas"/>
                <a:ea typeface="Consolas"/>
                <a:cs typeface="Consolas"/>
              </a:defRPr>
            </a:pPr>
            <a:r>
              <a:rPr sz="975" b="0">
                <a:solidFill>
                  <a:srgbClr val="FF755B"/>
                </a:solidFill>
                <a:latin typeface="Consolas"/>
                <a:ea typeface="Consolas"/>
                <a:cs typeface="Consolas"/>
              </a:rPr>
              <a:t>akbaralqahri@gmail.com</a:t>
            </a:r>
          </a:p>
        </p:txBody>
      </p:sp>
      <p:sp>
        <p:nvSpPr>
          <p:cNvPr id="18" name="cover-site-frame">
            <a:extLst xmlns:a="http://schemas.openxmlformats.org/drawingml/2006/main">
              <a:ext uri="{FF2B5EF4-FFF2-40B4-BE49-F238E27FC236}">
                <a16:creationId xmlns:a16="http://schemas.microsoft.com/office/drawing/2014/main" id="{F824071E-C9CF-4B24-AA6B-8E5D61403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876300"/>
            <a:ext cx="5829300" cy="3467100"/>
          </a:xfrm>
          <a:prstGeom xmlns:a="http://schemas.openxmlformats.org/drawingml/2006/main" prst="roundRect">
            <a:avLst>
              <a:gd name="adj" fmla="val 3297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9525">
            <a:solidFill>
              <a:srgbClr val="D9CEC2"/>
            </a:solidFill>
            <a:prstDash val="solid"/>
          </a:ln>
        </p:spPr>
      </p:sp>
      <p:sp>
        <p:nvSpPr>
          <p:cNvPr id="19" name="cover-site-label">
            <a:extLst xmlns:a="http://schemas.openxmlformats.org/drawingml/2006/main">
              <a:ext uri="{FF2B5EF4-FFF2-40B4-BE49-F238E27FC236}">
                <a16:creationId xmlns:a16="http://schemas.microsoft.com/office/drawing/2014/main" id="{31BAF09D-9CF8-4C49-9291-BD84EE8B7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591050"/>
            <a:ext cx="4953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FF755B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FF755B"/>
                </a:solidFill>
                <a:latin typeface="Consolas"/>
                <a:ea typeface="Consolas"/>
                <a:cs typeface="Consolas"/>
              </a:rPr>
              <a:t>FULL PORTFOLIO · CASE STUDIES · LIVE PROJECTS</a:t>
            </a:r>
          </a:p>
        </p:txBody>
      </p:sp>
      <p:sp>
        <p:nvSpPr>
          <p:cNvPr id="20" name="cover-swatch-gold">
            <a:extLst xmlns:a="http://schemas.openxmlformats.org/drawingml/2006/main">
              <a:ext uri="{FF2B5EF4-FFF2-40B4-BE49-F238E27FC236}">
                <a16:creationId xmlns:a16="http://schemas.microsoft.com/office/drawing/2014/main" id="{BD085350-5D73-4793-8CE3-EF125BF11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5010150"/>
            <a:ext cx="8953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21" name="cover-swatch-coral">
            <a:extLst xmlns:a="http://schemas.openxmlformats.org/drawingml/2006/main">
              <a:ext uri="{FF2B5EF4-FFF2-40B4-BE49-F238E27FC236}">
                <a16:creationId xmlns:a16="http://schemas.microsoft.com/office/drawing/2014/main" id="{CC35DF65-1D94-4CCA-B701-79DED1DFA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5010150"/>
            <a:ext cx="8953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755B"/>
          </a:solidFill>
          <a:ln xmlns:a="http://schemas.openxmlformats.org/drawingml/2006/main" w="0">
            <a:solidFill>
              <a:srgbClr val="FF755B"/>
            </a:solidFill>
            <a:prstDash val="solid"/>
          </a:ln>
        </p:spPr>
      </p:sp>
      <p:sp>
        <p:nvSpPr>
          <p:cNvPr id="22" name="cover-swatch-teal">
            <a:extLst xmlns:a="http://schemas.openxmlformats.org/drawingml/2006/main">
              <a:ext uri="{FF2B5EF4-FFF2-40B4-BE49-F238E27FC236}">
                <a16:creationId xmlns:a16="http://schemas.microsoft.com/office/drawing/2014/main" id="{46DC0973-660A-47ED-88BB-C9409A6B4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5010150"/>
            <a:ext cx="8953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0D6C5"/>
          </a:solidFill>
          <a:ln xmlns:a="http://schemas.openxmlformats.org/drawingml/2006/main" w="0">
            <a:solidFill>
              <a:srgbClr val="50D6C5"/>
            </a:solidFill>
            <a:prstDash val="solid"/>
          </a:ln>
        </p:spPr>
      </p:sp>
      <p:sp>
        <p:nvSpPr>
          <p:cNvPr id="23" name="cover-site-copy">
            <a:extLst xmlns:a="http://schemas.openxmlformats.org/drawingml/2006/main">
              <a:ext uri="{FF2B5EF4-FFF2-40B4-BE49-F238E27FC236}">
                <a16:creationId xmlns:a16="http://schemas.microsoft.com/office/drawing/2014/main" id="{DDE5F6BA-C887-4BF5-801A-C889DA519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5295900"/>
            <a:ext cx="552450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4"/>
              </a:spcAft>
              <a:defRPr sz="975">
                <a:solidFill>
                  <a:srgbClr val="FF755B"/>
                </a:solidFill>
              </a:defRPr>
            </a:pPr>
            <a:r>
              <a:rPr sz="1350" b="1">
                <a:solidFill>
                  <a:srgbClr val="211B18"/>
                </a:solidFill>
                <a:latin typeface="Aptos"/>
                <a:ea typeface="Aptos"/>
                <a:cs typeface="Aptos"/>
                <a:hlinkClick xmlns:r="http://schemas.openxmlformats.org/officeDocument/2006/relationships" r:id="Ra9b1d8b5ec014e07"/>
              </a:rPr>
              <a:t>OPEN THE COMPLETE WEB PORTFOLIO</a:t>
            </a:r>
          </a:p>
          <a:p xmlns:a="http://schemas.openxmlformats.org/drawingml/2006/main">
            <a:pPr algn="l">
              <a:defRPr sz="975">
                <a:solidFill>
                  <a:srgbClr val="FF755B"/>
                </a:solidFill>
              </a:defRPr>
            </a:pPr>
            <a:r>
              <a:rPr sz="1050" b="1" u="sng">
                <a:solidFill>
                  <a:srgbClr val="FF755B"/>
                </a:solidFill>
                <a:latin typeface="Consolas"/>
                <a:ea typeface="Consolas"/>
                <a:cs typeface="Consolas"/>
                <a:hlinkClick xmlns:r="http://schemas.openxmlformats.org/officeDocument/2006/relationships" r:id="R663e65fe62114d46"/>
              </a:rPr>
              <a:t>akbaralqahri.github.io/portofolio</a:t>
            </a:r>
          </a:p>
        </p:txBody>
      </p:sp>
      <p:sp>
        <p:nvSpPr>
          <p:cNvPr id="24" name="footer-line-gold-1">
            <a:extLst xmlns:a="http://schemas.openxmlformats.org/drawingml/2006/main">
              <a:ext uri="{FF2B5EF4-FFF2-40B4-BE49-F238E27FC236}">
                <a16:creationId xmlns:a16="http://schemas.microsoft.com/office/drawing/2014/main" id="{0AEB74FF-8149-4F70-93BE-3002F7C7F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29375"/>
            <a:ext cx="52768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25" name="footer-line-coral-1">
            <a:extLst xmlns:a="http://schemas.openxmlformats.org/drawingml/2006/main">
              <a:ext uri="{FF2B5EF4-FFF2-40B4-BE49-F238E27FC236}">
                <a16:creationId xmlns:a16="http://schemas.microsoft.com/office/drawing/2014/main" id="{BDB39D0F-CC88-4B70-973A-F684635DB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6429375"/>
            <a:ext cx="26384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55B"/>
          </a:solidFill>
          <a:ln xmlns:a="http://schemas.openxmlformats.org/drawingml/2006/main" w="0">
            <a:solidFill>
              <a:srgbClr val="FF755B"/>
            </a:solidFill>
            <a:prstDash val="solid"/>
          </a:ln>
        </p:spPr>
      </p:sp>
      <p:sp>
        <p:nvSpPr>
          <p:cNvPr id="26" name="footer-line-teal-1">
            <a:extLst xmlns:a="http://schemas.openxmlformats.org/drawingml/2006/main">
              <a:ext uri="{FF2B5EF4-FFF2-40B4-BE49-F238E27FC236}">
                <a16:creationId xmlns:a16="http://schemas.microsoft.com/office/drawing/2014/main" id="{1C805FB7-B64F-4ED8-B322-27E4E9A24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6429375"/>
            <a:ext cx="26384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0D6C5"/>
          </a:solidFill>
          <a:ln xmlns:a="http://schemas.openxmlformats.org/drawingml/2006/main" w="0">
            <a:solidFill>
              <a:srgbClr val="50D6C5"/>
            </a:solidFill>
            <a:prstDash val="solid"/>
          </a:ln>
        </p:spPr>
      </p:sp>
      <p:sp>
        <p:nvSpPr>
          <p:cNvPr id="27" name="footer-name-1">
            <a:extLst xmlns:a="http://schemas.openxmlformats.org/drawingml/2006/main">
              <a:ext uri="{FF2B5EF4-FFF2-40B4-BE49-F238E27FC236}">
                <a16:creationId xmlns:a16="http://schemas.microsoft.com/office/drawing/2014/main" id="{B3B15A19-F6CA-4C77-8834-EA085CEC0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534150"/>
            <a:ext cx="495300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750" b="1">
                <a:solidFill>
                  <a:srgbClr val="6D625B"/>
                </a:solidFill>
                <a:latin typeface="Consolas"/>
                <a:ea typeface="Consolas"/>
                <a:cs typeface="Consolas"/>
              </a:defRPr>
            </a:pPr>
            <a:r>
              <a:rPr sz="750" b="1">
                <a:solidFill>
                  <a:srgbClr val="6D625B"/>
                </a:solidFill>
                <a:latin typeface="Consolas"/>
                <a:ea typeface="Consolas"/>
                <a:cs typeface="Consolas"/>
              </a:rPr>
              <a:t>~/ali_  /  DATA INTELLIGENCE PORTFOLIO</a:t>
            </a:r>
          </a:p>
        </p:txBody>
      </p:sp>
      <p:sp>
        <p:nvSpPr>
          <p:cNvPr id="28" name="footer-page-1">
            <a:extLst xmlns:a="http://schemas.openxmlformats.org/drawingml/2006/main">
              <a:ext uri="{FF2B5EF4-FFF2-40B4-BE49-F238E27FC236}">
                <a16:creationId xmlns:a16="http://schemas.microsoft.com/office/drawing/2014/main" id="{BA1F091B-4F3F-4A0D-98A2-F6C8EFE54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96050"/>
            <a:ext cx="5143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FF755B"/>
                </a:solidFill>
                <a:latin typeface="Consolas"/>
                <a:ea typeface="Consolas"/>
                <a:cs typeface="Consolas"/>
              </a:defRPr>
            </a:pPr>
            <a:r>
              <a:rPr sz="750" b="1">
                <a:solidFill>
                  <a:srgbClr val="FF755B"/>
                </a:solidFill>
                <a:latin typeface="Consolas"/>
                <a:ea typeface="Consolas"/>
                <a:cs typeface="Consolas"/>
              </a:rPr>
              <a:t>01</a:t>
            </a:r>
          </a:p>
        </p:txBody>
      </p:sp>
      <p:pic>
        <p:nvPicPr>
          <p:cNvPr id="6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c3f6da909d4004"/>
          <a:srcRect xmlns:a="http://schemas.openxmlformats.org/drawingml/2006/main" l="0" t="28690" r="0" b="2869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15050" y="1028700"/>
            <a:ext cx="5524500" cy="3162300"/>
          </a:xfrm>
          <a:prstGeom xmlns:a="http://schemas.openxmlformats.org/drawingml/2006/main" prst="roundRect">
            <a:avLst>
              <a:gd name="adj" fmla="val 2410"/>
            </a:avLst>
          </a:prstGeom>
        </p:spPr>
      </p:pic>
    </p:spTree>
    <p:extLst>
      <p:ext uri="{BB962C8B-B14F-4D97-AF65-F5344CB8AC3E}">
        <p14:creationId xmlns:p14="http://schemas.microsoft.com/office/powerpoint/2010/main" val="55173303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02-lifecycle-canvas">
            <a:extLst xmlns:a="http://schemas.openxmlformats.org/drawingml/2006/main">
              <a:ext uri="{FF2B5EF4-FFF2-40B4-BE49-F238E27FC236}">
                <a16:creationId xmlns:a16="http://schemas.microsoft.com/office/drawing/2014/main" id="{818A2599-B14F-4E28-A1E3-9BF7CDE45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1E8"/>
          </a:solidFill>
          <a:ln xmlns:a="http://schemas.openxmlformats.org/drawingml/2006/main" w="0">
            <a:solidFill>
              <a:srgbClr val="F7F1E8"/>
            </a:solidFill>
            <a:prstDash val="solid"/>
          </a:ln>
        </p:spPr>
      </p:sp>
      <p:sp>
        <p:nvSpPr>
          <p:cNvPr id="2" name="02-lifecycle-edge-gold">
            <a:extLst xmlns:a="http://schemas.openxmlformats.org/drawingml/2006/main">
              <a:ext uri="{FF2B5EF4-FFF2-40B4-BE49-F238E27FC236}">
                <a16:creationId xmlns:a16="http://schemas.microsoft.com/office/drawing/2014/main" id="{3ABD1544-1231-4779-BCFE-527272C17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3" name="02-lifecycle-edge-coral">
            <a:extLst xmlns:a="http://schemas.openxmlformats.org/drawingml/2006/main">
              <a:ext uri="{FF2B5EF4-FFF2-40B4-BE49-F238E27FC236}">
                <a16:creationId xmlns:a16="http://schemas.microsoft.com/office/drawing/2014/main" id="{87CC7411-A334-46AE-8291-A9191079E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55B"/>
          </a:solidFill>
          <a:ln xmlns:a="http://schemas.openxmlformats.org/drawingml/2006/main" w="0">
            <a:solidFill>
              <a:srgbClr val="FF755B"/>
            </a:solidFill>
            <a:prstDash val="solid"/>
          </a:ln>
        </p:spPr>
      </p:sp>
      <p:sp>
        <p:nvSpPr>
          <p:cNvPr id="4" name="02-lifecycle-edge-teal">
            <a:extLst xmlns:a="http://schemas.openxmlformats.org/drawingml/2006/main">
              <a:ext uri="{FF2B5EF4-FFF2-40B4-BE49-F238E27FC236}">
                <a16:creationId xmlns:a16="http://schemas.microsoft.com/office/drawing/2014/main" id="{1D9F495A-15DB-4F2B-B63E-421F096CF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57200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0D6C5"/>
          </a:solidFill>
          <a:ln xmlns:a="http://schemas.openxmlformats.org/drawingml/2006/main" w="0">
            <a:solidFill>
              <a:srgbClr val="50D6C5"/>
            </a:solidFill>
            <a:prstDash val="solid"/>
          </a:ln>
        </p:spPr>
      </p:sp>
      <p:sp>
        <p:nvSpPr>
          <p:cNvPr id="5" name="eyebrow-2">
            <a:extLst xmlns:a="http://schemas.openxmlformats.org/drawingml/2006/main">
              <a:ext uri="{FF2B5EF4-FFF2-40B4-BE49-F238E27FC236}">
                <a16:creationId xmlns:a16="http://schemas.microsoft.com/office/drawing/2014/main" id="{8CC9A524-75CF-4A73-8E6D-A3C3B2EE7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7239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FF755B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FF755B"/>
                </a:solidFill>
                <a:latin typeface="Consolas"/>
                <a:ea typeface="Consolas"/>
                <a:cs typeface="Consolas"/>
              </a:rPr>
              <a:t>POSITIONING</a:t>
            </a:r>
          </a:p>
        </p:txBody>
      </p:sp>
      <p:sp>
        <p:nvSpPr>
          <p:cNvPr id="6" name="title-2">
            <a:extLst xmlns:a="http://schemas.openxmlformats.org/drawingml/2006/main">
              <a:ext uri="{FF2B5EF4-FFF2-40B4-BE49-F238E27FC236}">
                <a16:creationId xmlns:a16="http://schemas.microsoft.com/office/drawing/2014/main" id="{3928F3F0-4417-4E1C-9EAA-6112B233A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42925"/>
            <a:ext cx="10668000" cy="914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One profile spans analysis, modeling, and data systems.</a:t>
            </a:r>
          </a:p>
        </p:txBody>
      </p:sp>
      <p:sp>
        <p:nvSpPr>
          <p:cNvPr id="7" name="subtitle-2">
            <a:extLst xmlns:a="http://schemas.openxmlformats.org/drawingml/2006/main">
              <a:ext uri="{FF2B5EF4-FFF2-40B4-BE49-F238E27FC236}">
                <a16:creationId xmlns:a16="http://schemas.microsoft.com/office/drawing/2014/main" id="{DF16A094-D544-4782-9C97-30F62BBCF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90650"/>
            <a:ext cx="102870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D625B"/>
                </a:solidFill>
                <a:latin typeface="Aptos"/>
                <a:ea typeface="Aptos"/>
                <a:cs typeface="Aptos"/>
              </a:rPr>
              <a:t>The work stays connected from trusted inputs to decisions people can act on.</a:t>
            </a:r>
          </a:p>
        </p:txBody>
      </p:sp>
      <p:sp>
        <p:nvSpPr>
          <p:cNvPr id="8" name="role-card-01">
            <a:extLst xmlns:a="http://schemas.openxmlformats.org/drawingml/2006/main">
              <a:ext uri="{FF2B5EF4-FFF2-40B4-BE49-F238E27FC236}">
                <a16:creationId xmlns:a16="http://schemas.microsoft.com/office/drawing/2014/main" id="{B19C6AA4-428B-420A-A66C-AF46EF9EC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09800"/>
            <a:ext cx="3581400" cy="3371850"/>
          </a:xfrm>
          <a:prstGeom xmlns:a="http://schemas.openxmlformats.org/drawingml/2006/main" prst="roundRect">
            <a:avLst>
              <a:gd name="adj" fmla="val 3390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9525">
            <a:solidFill>
              <a:srgbClr val="D9CEC2"/>
            </a:solidFill>
            <a:prstDash val="solid"/>
          </a:ln>
        </p:spPr>
      </p:sp>
      <p:sp>
        <p:nvSpPr>
          <p:cNvPr id="9" name="role-step-bg-01">
            <a:extLst xmlns:a="http://schemas.openxmlformats.org/drawingml/2006/main">
              <a:ext uri="{FF2B5EF4-FFF2-40B4-BE49-F238E27FC236}">
                <a16:creationId xmlns:a16="http://schemas.microsoft.com/office/drawing/2014/main" id="{8D15D020-0A09-456D-A446-5D1715EA1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447925"/>
            <a:ext cx="5524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10" name="role-step-01">
            <a:extLst xmlns:a="http://schemas.openxmlformats.org/drawingml/2006/main">
              <a:ext uri="{FF2B5EF4-FFF2-40B4-BE49-F238E27FC236}">
                <a16:creationId xmlns:a16="http://schemas.microsoft.com/office/drawing/2014/main" id="{67900E45-76A6-4A9F-B303-53EE54815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00325"/>
            <a:ext cx="5524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1" name="role-title-01">
            <a:extLst xmlns:a="http://schemas.openxmlformats.org/drawingml/2006/main">
              <a:ext uri="{FF2B5EF4-FFF2-40B4-BE49-F238E27FC236}">
                <a16:creationId xmlns:a16="http://schemas.microsoft.com/office/drawing/2014/main" id="{36651BD3-F0CF-400E-BFED-710E3D75F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38500"/>
            <a:ext cx="28575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Data Analyst</a:t>
            </a:r>
          </a:p>
        </p:txBody>
      </p:sp>
      <p:sp>
        <p:nvSpPr>
          <p:cNvPr id="12" name="role-desc-01">
            <a:extLst xmlns:a="http://schemas.openxmlformats.org/drawingml/2006/main">
              <a:ext uri="{FF2B5EF4-FFF2-40B4-BE49-F238E27FC236}">
                <a16:creationId xmlns:a16="http://schemas.microsoft.com/office/drawing/2014/main" id="{79AF3D9E-DD53-4807-AD3E-9A236C174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790950"/>
            <a:ext cx="3067050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D625B"/>
                </a:solidFill>
                <a:latin typeface="Aptos"/>
                <a:ea typeface="Aptos"/>
                <a:cs typeface="Aptos"/>
              </a:rPr>
              <a:t>Frames the question, defines KPIs, and communicates the decision.</a:t>
            </a:r>
          </a:p>
        </p:txBody>
      </p:sp>
      <p:sp>
        <p:nvSpPr>
          <p:cNvPr id="13" name="role-proof-line-01">
            <a:extLst xmlns:a="http://schemas.openxmlformats.org/drawingml/2006/main">
              <a:ext uri="{FF2B5EF4-FFF2-40B4-BE49-F238E27FC236}">
                <a16:creationId xmlns:a16="http://schemas.microsoft.com/office/drawing/2014/main" id="{7ABA5537-EDE9-4D57-94EE-B26340257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895850"/>
            <a:ext cx="312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14" name="role-proof-01">
            <a:extLst xmlns:a="http://schemas.openxmlformats.org/drawingml/2006/main">
              <a:ext uri="{FF2B5EF4-FFF2-40B4-BE49-F238E27FC236}">
                <a16:creationId xmlns:a16="http://schemas.microsoft.com/office/drawing/2014/main" id="{0408B396-9B3E-4884-A7F9-415EE19E9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067300"/>
            <a:ext cx="30480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8+ strategic dashboards</a:t>
            </a:r>
          </a:p>
        </p:txBody>
      </p:sp>
      <p:sp>
        <p:nvSpPr>
          <p:cNvPr id="15" name="role-card-02">
            <a:extLst xmlns:a="http://schemas.openxmlformats.org/drawingml/2006/main">
              <a:ext uri="{FF2B5EF4-FFF2-40B4-BE49-F238E27FC236}">
                <a16:creationId xmlns:a16="http://schemas.microsoft.com/office/drawing/2014/main" id="{A804A581-7C66-4377-BFE7-B8A1B5E1B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09800"/>
            <a:ext cx="3581400" cy="3371850"/>
          </a:xfrm>
          <a:prstGeom xmlns:a="http://schemas.openxmlformats.org/drawingml/2006/main" prst="roundRect">
            <a:avLst>
              <a:gd name="adj" fmla="val 3390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9525">
            <a:solidFill>
              <a:srgbClr val="D9CEC2"/>
            </a:solidFill>
            <a:prstDash val="solid"/>
          </a:ln>
        </p:spPr>
      </p:sp>
      <p:sp>
        <p:nvSpPr>
          <p:cNvPr id="16" name="role-step-bg-02">
            <a:extLst xmlns:a="http://schemas.openxmlformats.org/drawingml/2006/main">
              <a:ext uri="{FF2B5EF4-FFF2-40B4-BE49-F238E27FC236}">
                <a16:creationId xmlns:a16="http://schemas.microsoft.com/office/drawing/2014/main" id="{1D9739E2-115E-46E1-AB8E-8F3094644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47925"/>
            <a:ext cx="5524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755B"/>
          </a:solidFill>
          <a:ln xmlns:a="http://schemas.openxmlformats.org/drawingml/2006/main" w="0">
            <a:solidFill>
              <a:srgbClr val="FF755B"/>
            </a:solidFill>
            <a:prstDash val="solid"/>
          </a:ln>
        </p:spPr>
      </p:sp>
      <p:sp>
        <p:nvSpPr>
          <p:cNvPr id="17" name="role-step-02">
            <a:extLst xmlns:a="http://schemas.openxmlformats.org/drawingml/2006/main">
              <a:ext uri="{FF2B5EF4-FFF2-40B4-BE49-F238E27FC236}">
                <a16:creationId xmlns:a16="http://schemas.microsoft.com/office/drawing/2014/main" id="{9F1546B2-BAE5-4F0E-AB89-CD24F556C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600325"/>
            <a:ext cx="5524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8" name="role-title-02">
            <a:extLst xmlns:a="http://schemas.openxmlformats.org/drawingml/2006/main">
              <a:ext uri="{FF2B5EF4-FFF2-40B4-BE49-F238E27FC236}">
                <a16:creationId xmlns:a16="http://schemas.microsoft.com/office/drawing/2014/main" id="{E4A4A153-1DD9-451B-ABB2-ECD21D9D9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238500"/>
            <a:ext cx="28575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Data Scientist</a:t>
            </a:r>
          </a:p>
        </p:txBody>
      </p:sp>
      <p:sp>
        <p:nvSpPr>
          <p:cNvPr id="19" name="role-desc-02">
            <a:extLst xmlns:a="http://schemas.openxmlformats.org/drawingml/2006/main">
              <a:ext uri="{FF2B5EF4-FFF2-40B4-BE49-F238E27FC236}">
                <a16:creationId xmlns:a16="http://schemas.microsoft.com/office/drawing/2014/main" id="{517B3BD2-C1C3-467C-8BAB-E4A28B67B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790950"/>
            <a:ext cx="3067050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D625B"/>
                </a:solidFill>
                <a:latin typeface="Aptos"/>
                <a:ea typeface="Aptos"/>
                <a:cs typeface="Aptos"/>
              </a:rPr>
              <a:t>Builds interpretable models and validates whether they generalize.</a:t>
            </a:r>
          </a:p>
        </p:txBody>
      </p:sp>
      <p:sp>
        <p:nvSpPr>
          <p:cNvPr id="20" name="role-proof-line-02">
            <a:extLst xmlns:a="http://schemas.openxmlformats.org/drawingml/2006/main">
              <a:ext uri="{FF2B5EF4-FFF2-40B4-BE49-F238E27FC236}">
                <a16:creationId xmlns:a16="http://schemas.microsoft.com/office/drawing/2014/main" id="{CF3D9917-2B72-46EE-A14F-5617BCFA0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895850"/>
            <a:ext cx="312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55B"/>
          </a:solidFill>
          <a:ln xmlns:a="http://schemas.openxmlformats.org/drawingml/2006/main" w="0">
            <a:solidFill>
              <a:srgbClr val="FF755B"/>
            </a:solidFill>
            <a:prstDash val="solid"/>
          </a:ln>
        </p:spPr>
      </p:sp>
      <p:sp>
        <p:nvSpPr>
          <p:cNvPr id="21" name="role-proof-02">
            <a:extLst xmlns:a="http://schemas.openxmlformats.org/drawingml/2006/main">
              <a:ext uri="{FF2B5EF4-FFF2-40B4-BE49-F238E27FC236}">
                <a16:creationId xmlns:a16="http://schemas.microsoft.com/office/drawing/2014/main" id="{E197AA7E-2099-4F91-9053-EC07DA655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5067300"/>
            <a:ext cx="30480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85.1% R² · 89% accuracy</a:t>
            </a:r>
          </a:p>
        </p:txBody>
      </p:sp>
      <p:sp>
        <p:nvSpPr>
          <p:cNvPr id="22" name="role-card-03">
            <a:extLst xmlns:a="http://schemas.openxmlformats.org/drawingml/2006/main">
              <a:ext uri="{FF2B5EF4-FFF2-40B4-BE49-F238E27FC236}">
                <a16:creationId xmlns:a16="http://schemas.microsoft.com/office/drawing/2014/main" id="{9C344AD6-7590-42C8-A50D-1AA6984B5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209800"/>
            <a:ext cx="3581400" cy="3371850"/>
          </a:xfrm>
          <a:prstGeom xmlns:a="http://schemas.openxmlformats.org/drawingml/2006/main" prst="roundRect">
            <a:avLst>
              <a:gd name="adj" fmla="val 3390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9525">
            <a:solidFill>
              <a:srgbClr val="D9CEC2"/>
            </a:solidFill>
            <a:prstDash val="solid"/>
          </a:ln>
        </p:spPr>
      </p:sp>
      <p:sp>
        <p:nvSpPr>
          <p:cNvPr id="23" name="role-step-bg-03">
            <a:extLst xmlns:a="http://schemas.openxmlformats.org/drawingml/2006/main">
              <a:ext uri="{FF2B5EF4-FFF2-40B4-BE49-F238E27FC236}">
                <a16:creationId xmlns:a16="http://schemas.microsoft.com/office/drawing/2014/main" id="{B14EA19C-E383-4FA6-8C4A-7CEC0EA2B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2447925"/>
            <a:ext cx="5524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50D6C5"/>
          </a:solidFill>
          <a:ln xmlns:a="http://schemas.openxmlformats.org/drawingml/2006/main" w="0">
            <a:solidFill>
              <a:srgbClr val="50D6C5"/>
            </a:solidFill>
            <a:prstDash val="solid"/>
          </a:ln>
        </p:spPr>
      </p:sp>
      <p:sp>
        <p:nvSpPr>
          <p:cNvPr id="24" name="role-step-03">
            <a:extLst xmlns:a="http://schemas.openxmlformats.org/drawingml/2006/main">
              <a:ext uri="{FF2B5EF4-FFF2-40B4-BE49-F238E27FC236}">
                <a16:creationId xmlns:a16="http://schemas.microsoft.com/office/drawing/2014/main" id="{CA9A42DD-4AF8-4708-9D1D-5B39EBA97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2600325"/>
            <a:ext cx="5524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5" name="role-title-03">
            <a:extLst xmlns:a="http://schemas.openxmlformats.org/drawingml/2006/main">
              <a:ext uri="{FF2B5EF4-FFF2-40B4-BE49-F238E27FC236}">
                <a16:creationId xmlns:a16="http://schemas.microsoft.com/office/drawing/2014/main" id="{A7ACD6D4-F224-4A80-B56B-00CBF82C5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3238500"/>
            <a:ext cx="28575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Data Engineer</a:t>
            </a:r>
          </a:p>
        </p:txBody>
      </p:sp>
      <p:sp>
        <p:nvSpPr>
          <p:cNvPr id="26" name="role-desc-03">
            <a:extLst xmlns:a="http://schemas.openxmlformats.org/drawingml/2006/main">
              <a:ext uri="{FF2B5EF4-FFF2-40B4-BE49-F238E27FC236}">
                <a16:creationId xmlns:a16="http://schemas.microsoft.com/office/drawing/2014/main" id="{0364B1AD-761E-4458-98AF-CF3F816C3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3790950"/>
            <a:ext cx="3067050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D625B"/>
                </a:solidFill>
                <a:latin typeface="Aptos"/>
                <a:ea typeface="Aptos"/>
                <a:cs typeface="Aptos"/>
              </a:rPr>
              <a:t>Builds reliable pipelines, transformations, and data-quality controls.</a:t>
            </a:r>
          </a:p>
        </p:txBody>
      </p:sp>
      <p:sp>
        <p:nvSpPr>
          <p:cNvPr id="27" name="role-proof-line-03">
            <a:extLst xmlns:a="http://schemas.openxmlformats.org/drawingml/2006/main">
              <a:ext uri="{FF2B5EF4-FFF2-40B4-BE49-F238E27FC236}">
                <a16:creationId xmlns:a16="http://schemas.microsoft.com/office/drawing/2014/main" id="{B0748118-43F2-4B52-82DF-3E28F9462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4895850"/>
            <a:ext cx="312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0D6C5"/>
          </a:solidFill>
          <a:ln xmlns:a="http://schemas.openxmlformats.org/drawingml/2006/main" w="0">
            <a:solidFill>
              <a:srgbClr val="50D6C5"/>
            </a:solidFill>
            <a:prstDash val="solid"/>
          </a:ln>
        </p:spPr>
      </p:sp>
      <p:sp>
        <p:nvSpPr>
          <p:cNvPr id="28" name="role-proof-03">
            <a:extLst xmlns:a="http://schemas.openxmlformats.org/drawingml/2006/main">
              <a:ext uri="{FF2B5EF4-FFF2-40B4-BE49-F238E27FC236}">
                <a16:creationId xmlns:a16="http://schemas.microsoft.com/office/drawing/2014/main" id="{CC19A5E4-A68E-4DED-9623-C701D2916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5067300"/>
            <a:ext cx="30480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10K+ records automated</a:t>
            </a:r>
          </a:p>
        </p:txBody>
      </p:sp>
      <p:sp>
        <p:nvSpPr>
          <p:cNvPr id="29" name="footer-line-gold-2">
            <a:extLst xmlns:a="http://schemas.openxmlformats.org/drawingml/2006/main">
              <a:ext uri="{FF2B5EF4-FFF2-40B4-BE49-F238E27FC236}">
                <a16:creationId xmlns:a16="http://schemas.microsoft.com/office/drawing/2014/main" id="{6998AD76-4FE4-4FEA-B2BB-6FB31A4E5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29375"/>
            <a:ext cx="52768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30" name="footer-line-coral-2">
            <a:extLst xmlns:a="http://schemas.openxmlformats.org/drawingml/2006/main">
              <a:ext uri="{FF2B5EF4-FFF2-40B4-BE49-F238E27FC236}">
                <a16:creationId xmlns:a16="http://schemas.microsoft.com/office/drawing/2014/main" id="{80AEABCA-F969-4E01-82F2-30108CC25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6429375"/>
            <a:ext cx="26384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55B"/>
          </a:solidFill>
          <a:ln xmlns:a="http://schemas.openxmlformats.org/drawingml/2006/main" w="0">
            <a:solidFill>
              <a:srgbClr val="FF755B"/>
            </a:solidFill>
            <a:prstDash val="solid"/>
          </a:ln>
        </p:spPr>
      </p:sp>
      <p:sp>
        <p:nvSpPr>
          <p:cNvPr id="31" name="footer-line-teal-2">
            <a:extLst xmlns:a="http://schemas.openxmlformats.org/drawingml/2006/main">
              <a:ext uri="{FF2B5EF4-FFF2-40B4-BE49-F238E27FC236}">
                <a16:creationId xmlns:a16="http://schemas.microsoft.com/office/drawing/2014/main" id="{DC62C39B-08AE-45CB-919E-E042ED0C8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6429375"/>
            <a:ext cx="26384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0D6C5"/>
          </a:solidFill>
          <a:ln xmlns:a="http://schemas.openxmlformats.org/drawingml/2006/main" w="0">
            <a:solidFill>
              <a:srgbClr val="50D6C5"/>
            </a:solidFill>
            <a:prstDash val="solid"/>
          </a:ln>
        </p:spPr>
      </p:sp>
      <p:sp>
        <p:nvSpPr>
          <p:cNvPr id="32" name="footer-name-2">
            <a:extLst xmlns:a="http://schemas.openxmlformats.org/drawingml/2006/main">
              <a:ext uri="{FF2B5EF4-FFF2-40B4-BE49-F238E27FC236}">
                <a16:creationId xmlns:a16="http://schemas.microsoft.com/office/drawing/2014/main" id="{422B1619-D3EC-4318-9098-5A3718337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534150"/>
            <a:ext cx="495300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750" b="1">
                <a:solidFill>
                  <a:srgbClr val="6D625B"/>
                </a:solidFill>
                <a:latin typeface="Consolas"/>
                <a:ea typeface="Consolas"/>
                <a:cs typeface="Consolas"/>
              </a:defRPr>
            </a:pPr>
            <a:r>
              <a:rPr sz="750" b="1">
                <a:solidFill>
                  <a:srgbClr val="6D625B"/>
                </a:solidFill>
                <a:latin typeface="Consolas"/>
                <a:ea typeface="Consolas"/>
                <a:cs typeface="Consolas"/>
              </a:rPr>
              <a:t>~/ali_  /  DATA INTELLIGENCE PORTFOLIO</a:t>
            </a:r>
          </a:p>
        </p:txBody>
      </p:sp>
      <p:sp>
        <p:nvSpPr>
          <p:cNvPr id="33" name="footer-page-2">
            <a:extLst xmlns:a="http://schemas.openxmlformats.org/drawingml/2006/main">
              <a:ext uri="{FF2B5EF4-FFF2-40B4-BE49-F238E27FC236}">
                <a16:creationId xmlns:a16="http://schemas.microsoft.com/office/drawing/2014/main" id="{0DAE97B1-31A4-4D1C-B34C-289D4FD81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96050"/>
            <a:ext cx="5143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FF755B"/>
                </a:solidFill>
                <a:latin typeface="Consolas"/>
                <a:ea typeface="Consolas"/>
                <a:cs typeface="Consolas"/>
              </a:defRPr>
            </a:pPr>
            <a:r>
              <a:rPr sz="750" b="1">
                <a:solidFill>
                  <a:srgbClr val="FF755B"/>
                </a:solidFill>
                <a:latin typeface="Consolas"/>
                <a:ea typeface="Consolas"/>
                <a:cs typeface="Consola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9326087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03-proof-canvas">
            <a:extLst xmlns:a="http://schemas.openxmlformats.org/drawingml/2006/main">
              <a:ext uri="{FF2B5EF4-FFF2-40B4-BE49-F238E27FC236}">
                <a16:creationId xmlns:a16="http://schemas.microsoft.com/office/drawing/2014/main" id="{FCEB0AE1-5231-46C5-BA91-90A92496C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1E8"/>
          </a:solidFill>
          <a:ln xmlns:a="http://schemas.openxmlformats.org/drawingml/2006/main" w="0">
            <a:solidFill>
              <a:srgbClr val="F7F1E8"/>
            </a:solidFill>
            <a:prstDash val="solid"/>
          </a:ln>
        </p:spPr>
      </p:sp>
      <p:sp>
        <p:nvSpPr>
          <p:cNvPr id="2" name="03-proof-edge-gold">
            <a:extLst xmlns:a="http://schemas.openxmlformats.org/drawingml/2006/main">
              <a:ext uri="{FF2B5EF4-FFF2-40B4-BE49-F238E27FC236}">
                <a16:creationId xmlns:a16="http://schemas.microsoft.com/office/drawing/2014/main" id="{9E53666F-7919-445E-954D-F04760EA1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3" name="03-proof-edge-coral">
            <a:extLst xmlns:a="http://schemas.openxmlformats.org/drawingml/2006/main">
              <a:ext uri="{FF2B5EF4-FFF2-40B4-BE49-F238E27FC236}">
                <a16:creationId xmlns:a16="http://schemas.microsoft.com/office/drawing/2014/main" id="{249F11A7-7FEC-4BBF-893A-C378E9CD3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55B"/>
          </a:solidFill>
          <a:ln xmlns:a="http://schemas.openxmlformats.org/drawingml/2006/main" w="0">
            <a:solidFill>
              <a:srgbClr val="FF755B"/>
            </a:solidFill>
            <a:prstDash val="solid"/>
          </a:ln>
        </p:spPr>
      </p:sp>
      <p:sp>
        <p:nvSpPr>
          <p:cNvPr id="4" name="03-proof-edge-teal">
            <a:extLst xmlns:a="http://schemas.openxmlformats.org/drawingml/2006/main">
              <a:ext uri="{FF2B5EF4-FFF2-40B4-BE49-F238E27FC236}">
                <a16:creationId xmlns:a16="http://schemas.microsoft.com/office/drawing/2014/main" id="{71BEB81C-0950-48CC-8995-C97A4F60C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57200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0D6C5"/>
          </a:solidFill>
          <a:ln xmlns:a="http://schemas.openxmlformats.org/drawingml/2006/main" w="0">
            <a:solidFill>
              <a:srgbClr val="50D6C5"/>
            </a:solidFill>
            <a:prstDash val="solid"/>
          </a:ln>
        </p:spPr>
      </p:sp>
      <p:sp>
        <p:nvSpPr>
          <p:cNvPr id="5" name="eyebrow-3">
            <a:extLst xmlns:a="http://schemas.openxmlformats.org/drawingml/2006/main">
              <a:ext uri="{FF2B5EF4-FFF2-40B4-BE49-F238E27FC236}">
                <a16:creationId xmlns:a16="http://schemas.microsoft.com/office/drawing/2014/main" id="{EB95093A-3861-4AD6-9ABF-80D2A09A9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7239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FF755B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FF755B"/>
                </a:solidFill>
                <a:latin typeface="Consolas"/>
                <a:ea typeface="Consolas"/>
                <a:cs typeface="Consolas"/>
              </a:rPr>
              <a:t>EVIDENCE</a:t>
            </a:r>
          </a:p>
        </p:txBody>
      </p:sp>
      <p:sp>
        <p:nvSpPr>
          <p:cNvPr id="6" name="title-3">
            <a:extLst xmlns:a="http://schemas.openxmlformats.org/drawingml/2006/main">
              <a:ext uri="{FF2B5EF4-FFF2-40B4-BE49-F238E27FC236}">
                <a16:creationId xmlns:a16="http://schemas.microsoft.com/office/drawing/2014/main" id="{99D16CC8-8B3E-40C6-AE20-74894A139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42925"/>
            <a:ext cx="10668000" cy="914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The work is already measurable.</a:t>
            </a:r>
          </a:p>
        </p:txBody>
      </p:sp>
      <p:sp>
        <p:nvSpPr>
          <p:cNvPr id="7" name="subtitle-3">
            <a:extLst xmlns:a="http://schemas.openxmlformats.org/drawingml/2006/main">
              <a:ext uri="{FF2B5EF4-FFF2-40B4-BE49-F238E27FC236}">
                <a16:creationId xmlns:a16="http://schemas.microsoft.com/office/drawing/2014/main" id="{3C49B761-2E26-40DA-BC6D-B245ECC1B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90650"/>
            <a:ext cx="102870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D625B"/>
                </a:solidFill>
                <a:latin typeface="Aptos"/>
                <a:ea typeface="Aptos"/>
                <a:cs typeface="Aptos"/>
              </a:rPr>
              <a:t>Outcomes across business intelligence, automation, and applied machine learning.</a:t>
            </a:r>
          </a:p>
        </p:txBody>
      </p:sp>
      <p:sp>
        <p:nvSpPr>
          <p:cNvPr id="8" name="metric-card-40%">
            <a:extLst xmlns:a="http://schemas.openxmlformats.org/drawingml/2006/main">
              <a:ext uri="{FF2B5EF4-FFF2-40B4-BE49-F238E27FC236}">
                <a16:creationId xmlns:a16="http://schemas.microsoft.com/office/drawing/2014/main" id="{5FA75417-7A16-4728-9493-16D436B23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457450"/>
            <a:ext cx="3581400" cy="3048000"/>
          </a:xfrm>
          <a:prstGeom xmlns:a="http://schemas.openxmlformats.org/drawingml/2006/main" prst="roundRect">
            <a:avLst>
              <a:gd name="adj" fmla="val 3750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9525">
            <a:solidFill>
              <a:srgbClr val="D9CEC2"/>
            </a:solidFill>
            <a:prstDash val="solid"/>
          </a:ln>
        </p:spPr>
      </p:sp>
      <p:sp>
        <p:nvSpPr>
          <p:cNvPr id="9" name="metric-accent-40%">
            <a:extLst xmlns:a="http://schemas.openxmlformats.org/drawingml/2006/main">
              <a:ext uri="{FF2B5EF4-FFF2-40B4-BE49-F238E27FC236}">
                <a16:creationId xmlns:a16="http://schemas.microsoft.com/office/drawing/2014/main" id="{C43D3A3A-31C1-4674-8B16-620D67A3A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457450"/>
            <a:ext cx="35814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10" name="metric-value-40%">
            <a:extLst xmlns:a="http://schemas.openxmlformats.org/drawingml/2006/main">
              <a:ext uri="{FF2B5EF4-FFF2-40B4-BE49-F238E27FC236}">
                <a16:creationId xmlns:a16="http://schemas.microsoft.com/office/drawing/2014/main" id="{1D09153F-9F13-44D5-8108-5516F2D98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76550"/>
            <a:ext cx="2952750" cy="857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40%</a:t>
            </a:r>
          </a:p>
        </p:txBody>
      </p:sp>
      <p:sp>
        <p:nvSpPr>
          <p:cNvPr id="11" name="metric-label-40%">
            <a:extLst xmlns:a="http://schemas.openxmlformats.org/drawingml/2006/main">
              <a:ext uri="{FF2B5EF4-FFF2-40B4-BE49-F238E27FC236}">
                <a16:creationId xmlns:a16="http://schemas.microsoft.com/office/drawing/2014/main" id="{30948EEF-385C-46F7-918D-19FE10DAA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76675"/>
            <a:ext cx="295275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6D625B"/>
                </a:solidFill>
                <a:latin typeface="Aptos"/>
                <a:ea typeface="Aptos"/>
                <a:cs typeface="Aptos"/>
              </a:rPr>
              <a:t>faster reporting</a:t>
            </a:r>
          </a:p>
        </p:txBody>
      </p:sp>
      <p:sp>
        <p:nvSpPr>
          <p:cNvPr id="12" name="metric-detail-40%">
            <a:extLst xmlns:a="http://schemas.openxmlformats.org/drawingml/2006/main">
              <a:ext uri="{FF2B5EF4-FFF2-40B4-BE49-F238E27FC236}">
                <a16:creationId xmlns:a16="http://schemas.microsoft.com/office/drawing/2014/main" id="{4FFC0768-8CBF-402A-BDD3-B7B2569B4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29150"/>
            <a:ext cx="295275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11B18"/>
                </a:solidFill>
                <a:latin typeface="Aptos"/>
                <a:ea typeface="Aptos"/>
                <a:cs typeface="Aptos"/>
              </a:rPr>
              <a:t>Across five Bank Indonesia branches</a:t>
            </a:r>
          </a:p>
        </p:txBody>
      </p:sp>
      <p:sp>
        <p:nvSpPr>
          <p:cNvPr id="13" name="metric-card-92%">
            <a:extLst xmlns:a="http://schemas.openxmlformats.org/drawingml/2006/main">
              <a:ext uri="{FF2B5EF4-FFF2-40B4-BE49-F238E27FC236}">
                <a16:creationId xmlns:a16="http://schemas.microsoft.com/office/drawing/2014/main" id="{D6E2B219-E4AE-4FC9-B304-EF2ED7D45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457450"/>
            <a:ext cx="3581400" cy="3048000"/>
          </a:xfrm>
          <a:prstGeom xmlns:a="http://schemas.openxmlformats.org/drawingml/2006/main" prst="roundRect">
            <a:avLst>
              <a:gd name="adj" fmla="val 3750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9525">
            <a:solidFill>
              <a:srgbClr val="D9CEC2"/>
            </a:solidFill>
            <a:prstDash val="solid"/>
          </a:ln>
        </p:spPr>
      </p:sp>
      <p:sp>
        <p:nvSpPr>
          <p:cNvPr id="14" name="metric-accent-92%">
            <a:extLst xmlns:a="http://schemas.openxmlformats.org/drawingml/2006/main">
              <a:ext uri="{FF2B5EF4-FFF2-40B4-BE49-F238E27FC236}">
                <a16:creationId xmlns:a16="http://schemas.microsoft.com/office/drawing/2014/main" id="{3633AAD5-760F-460F-AD5F-A2040F305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457450"/>
            <a:ext cx="35814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755B"/>
          </a:solidFill>
          <a:ln xmlns:a="http://schemas.openxmlformats.org/drawingml/2006/main" w="0">
            <a:solidFill>
              <a:srgbClr val="FF755B"/>
            </a:solidFill>
            <a:prstDash val="solid"/>
          </a:ln>
        </p:spPr>
      </p:sp>
      <p:sp>
        <p:nvSpPr>
          <p:cNvPr id="15" name="metric-value-92%">
            <a:extLst xmlns:a="http://schemas.openxmlformats.org/drawingml/2006/main">
              <a:ext uri="{FF2B5EF4-FFF2-40B4-BE49-F238E27FC236}">
                <a16:creationId xmlns:a16="http://schemas.microsoft.com/office/drawing/2014/main" id="{C2E258A5-D36D-4BFE-B429-C532F9251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876550"/>
            <a:ext cx="2952750" cy="857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92%</a:t>
            </a:r>
          </a:p>
        </p:txBody>
      </p:sp>
      <p:sp>
        <p:nvSpPr>
          <p:cNvPr id="16" name="metric-label-92%">
            <a:extLst xmlns:a="http://schemas.openxmlformats.org/drawingml/2006/main">
              <a:ext uri="{FF2B5EF4-FFF2-40B4-BE49-F238E27FC236}">
                <a16:creationId xmlns:a16="http://schemas.microsoft.com/office/drawing/2014/main" id="{EC4F8A7C-594D-4A98-AC88-01E851C18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876675"/>
            <a:ext cx="295275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6D625B"/>
                </a:solidFill>
                <a:latin typeface="Aptos"/>
                <a:ea typeface="Aptos"/>
                <a:cs typeface="Aptos"/>
              </a:rPr>
              <a:t>text-processing accuracy</a:t>
            </a:r>
          </a:p>
        </p:txBody>
      </p:sp>
      <p:sp>
        <p:nvSpPr>
          <p:cNvPr id="17" name="metric-detail-92%">
            <a:extLst xmlns:a="http://schemas.openxmlformats.org/drawingml/2006/main">
              <a:ext uri="{FF2B5EF4-FFF2-40B4-BE49-F238E27FC236}">
                <a16:creationId xmlns:a16="http://schemas.microsoft.com/office/drawing/2014/main" id="{F9ACEFBE-5CAE-4B18-8F9D-B57C03353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629150"/>
            <a:ext cx="295275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11B18"/>
                </a:solidFill>
                <a:latin typeface="Aptos"/>
                <a:ea typeface="Aptos"/>
                <a:cs typeface="Aptos"/>
              </a:rPr>
              <a:t>Gemini API workflow for question automation</a:t>
            </a:r>
          </a:p>
        </p:txBody>
      </p:sp>
      <p:sp>
        <p:nvSpPr>
          <p:cNvPr id="18" name="metric-card-89%">
            <a:extLst xmlns:a="http://schemas.openxmlformats.org/drawingml/2006/main">
              <a:ext uri="{FF2B5EF4-FFF2-40B4-BE49-F238E27FC236}">
                <a16:creationId xmlns:a16="http://schemas.microsoft.com/office/drawing/2014/main" id="{FC728E5F-5963-4C44-BC67-935C3E659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457450"/>
            <a:ext cx="3581400" cy="3048000"/>
          </a:xfrm>
          <a:prstGeom xmlns:a="http://schemas.openxmlformats.org/drawingml/2006/main" prst="roundRect">
            <a:avLst>
              <a:gd name="adj" fmla="val 3750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9525">
            <a:solidFill>
              <a:srgbClr val="D9CEC2"/>
            </a:solidFill>
            <a:prstDash val="solid"/>
          </a:ln>
        </p:spPr>
      </p:sp>
      <p:sp>
        <p:nvSpPr>
          <p:cNvPr id="19" name="metric-accent-89%">
            <a:extLst xmlns:a="http://schemas.openxmlformats.org/drawingml/2006/main">
              <a:ext uri="{FF2B5EF4-FFF2-40B4-BE49-F238E27FC236}">
                <a16:creationId xmlns:a16="http://schemas.microsoft.com/office/drawing/2014/main" id="{81F7E2DE-D099-48F3-A7A6-239A03CB0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457450"/>
            <a:ext cx="35814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0D6C5"/>
          </a:solidFill>
          <a:ln xmlns:a="http://schemas.openxmlformats.org/drawingml/2006/main" w="0">
            <a:solidFill>
              <a:srgbClr val="50D6C5"/>
            </a:solidFill>
            <a:prstDash val="solid"/>
          </a:ln>
        </p:spPr>
      </p:sp>
      <p:sp>
        <p:nvSpPr>
          <p:cNvPr id="20" name="metric-value-89%">
            <a:extLst xmlns:a="http://schemas.openxmlformats.org/drawingml/2006/main">
              <a:ext uri="{FF2B5EF4-FFF2-40B4-BE49-F238E27FC236}">
                <a16:creationId xmlns:a16="http://schemas.microsoft.com/office/drawing/2014/main" id="{C1F29B35-C77A-4A9B-95A0-D15674925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876550"/>
            <a:ext cx="2952750" cy="857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89%</a:t>
            </a:r>
          </a:p>
        </p:txBody>
      </p:sp>
      <p:sp>
        <p:nvSpPr>
          <p:cNvPr id="21" name="metric-label-89%">
            <a:extLst xmlns:a="http://schemas.openxmlformats.org/drawingml/2006/main">
              <a:ext uri="{FF2B5EF4-FFF2-40B4-BE49-F238E27FC236}">
                <a16:creationId xmlns:a16="http://schemas.microsoft.com/office/drawing/2014/main" id="{90048BAD-26C4-4917-98A5-78B57D2BE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3876675"/>
            <a:ext cx="295275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6D625B"/>
                </a:solidFill>
                <a:latin typeface="Aptos"/>
                <a:ea typeface="Aptos"/>
                <a:cs typeface="Aptos"/>
              </a:rPr>
              <a:t>classification accuracy</a:t>
            </a:r>
          </a:p>
        </p:txBody>
      </p:sp>
      <p:sp>
        <p:nvSpPr>
          <p:cNvPr id="22" name="metric-detail-89%">
            <a:extLst xmlns:a="http://schemas.openxmlformats.org/drawingml/2006/main">
              <a:ext uri="{FF2B5EF4-FFF2-40B4-BE49-F238E27FC236}">
                <a16:creationId xmlns:a16="http://schemas.microsoft.com/office/drawing/2014/main" id="{EDF31DA2-D898-4DDE-9BA1-5EFCFC4BB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4629150"/>
            <a:ext cx="295275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11B18"/>
                </a:solidFill>
                <a:latin typeface="Aptos"/>
                <a:ea typeface="Aptos"/>
                <a:cs typeface="Aptos"/>
              </a:rPr>
              <a:t>Stock movement research · Best Paper</a:t>
            </a:r>
          </a:p>
        </p:txBody>
      </p:sp>
      <p:sp>
        <p:nvSpPr>
          <p:cNvPr id="23" name="footer-line-gold-3">
            <a:extLst xmlns:a="http://schemas.openxmlformats.org/drawingml/2006/main">
              <a:ext uri="{FF2B5EF4-FFF2-40B4-BE49-F238E27FC236}">
                <a16:creationId xmlns:a16="http://schemas.microsoft.com/office/drawing/2014/main" id="{292FAEFC-B2CC-4C5C-B421-55E46A557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29375"/>
            <a:ext cx="52768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24" name="footer-line-coral-3">
            <a:extLst xmlns:a="http://schemas.openxmlformats.org/drawingml/2006/main">
              <a:ext uri="{FF2B5EF4-FFF2-40B4-BE49-F238E27FC236}">
                <a16:creationId xmlns:a16="http://schemas.microsoft.com/office/drawing/2014/main" id="{82AF6605-FD30-47FC-9E25-A201C691A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6429375"/>
            <a:ext cx="26384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55B"/>
          </a:solidFill>
          <a:ln xmlns:a="http://schemas.openxmlformats.org/drawingml/2006/main" w="0">
            <a:solidFill>
              <a:srgbClr val="FF755B"/>
            </a:solidFill>
            <a:prstDash val="solid"/>
          </a:ln>
        </p:spPr>
      </p:sp>
      <p:sp>
        <p:nvSpPr>
          <p:cNvPr id="25" name="footer-line-teal-3">
            <a:extLst xmlns:a="http://schemas.openxmlformats.org/drawingml/2006/main">
              <a:ext uri="{FF2B5EF4-FFF2-40B4-BE49-F238E27FC236}">
                <a16:creationId xmlns:a16="http://schemas.microsoft.com/office/drawing/2014/main" id="{D5A16C03-CA09-4577-9A84-3C2C1D67D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6429375"/>
            <a:ext cx="26384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0D6C5"/>
          </a:solidFill>
          <a:ln xmlns:a="http://schemas.openxmlformats.org/drawingml/2006/main" w="0">
            <a:solidFill>
              <a:srgbClr val="50D6C5"/>
            </a:solidFill>
            <a:prstDash val="solid"/>
          </a:ln>
        </p:spPr>
      </p:sp>
      <p:sp>
        <p:nvSpPr>
          <p:cNvPr id="26" name="footer-name-3">
            <a:extLst xmlns:a="http://schemas.openxmlformats.org/drawingml/2006/main">
              <a:ext uri="{FF2B5EF4-FFF2-40B4-BE49-F238E27FC236}">
                <a16:creationId xmlns:a16="http://schemas.microsoft.com/office/drawing/2014/main" id="{11D8DDAB-0F78-4460-8D74-B27A65631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534150"/>
            <a:ext cx="495300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750" b="1">
                <a:solidFill>
                  <a:srgbClr val="6D625B"/>
                </a:solidFill>
                <a:latin typeface="Consolas"/>
                <a:ea typeface="Consolas"/>
                <a:cs typeface="Consolas"/>
              </a:defRPr>
            </a:pPr>
            <a:r>
              <a:rPr sz="750" b="1">
                <a:solidFill>
                  <a:srgbClr val="6D625B"/>
                </a:solidFill>
                <a:latin typeface="Consolas"/>
                <a:ea typeface="Consolas"/>
                <a:cs typeface="Consolas"/>
              </a:rPr>
              <a:t>~/ali_  /  DATA INTELLIGENCE PORTFOLIO</a:t>
            </a:r>
          </a:p>
        </p:txBody>
      </p:sp>
      <p:sp>
        <p:nvSpPr>
          <p:cNvPr id="27" name="footer-page-3">
            <a:extLst xmlns:a="http://schemas.openxmlformats.org/drawingml/2006/main">
              <a:ext uri="{FF2B5EF4-FFF2-40B4-BE49-F238E27FC236}">
                <a16:creationId xmlns:a16="http://schemas.microsoft.com/office/drawing/2014/main" id="{16BD8E6E-9E8A-4A3E-BDC3-FD1B42FEE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96050"/>
            <a:ext cx="5143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FF755B"/>
                </a:solidFill>
                <a:latin typeface="Consolas"/>
                <a:ea typeface="Consolas"/>
                <a:cs typeface="Consolas"/>
              </a:defRPr>
            </a:pPr>
            <a:r>
              <a:rPr sz="750" b="1">
                <a:solidFill>
                  <a:srgbClr val="FF755B"/>
                </a:solidFill>
                <a:latin typeface="Consolas"/>
                <a:ea typeface="Consolas"/>
                <a:cs typeface="Consola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01003695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04-experience-canvas">
            <a:extLst xmlns:a="http://schemas.openxmlformats.org/drawingml/2006/main">
              <a:ext uri="{FF2B5EF4-FFF2-40B4-BE49-F238E27FC236}">
                <a16:creationId xmlns:a16="http://schemas.microsoft.com/office/drawing/2014/main" id="{CD327683-F04E-4FA3-9B9E-0502AEF95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1E8"/>
          </a:solidFill>
          <a:ln xmlns:a="http://schemas.openxmlformats.org/drawingml/2006/main" w="0">
            <a:solidFill>
              <a:srgbClr val="F7F1E8"/>
            </a:solidFill>
            <a:prstDash val="solid"/>
          </a:ln>
        </p:spPr>
      </p:sp>
      <p:sp>
        <p:nvSpPr>
          <p:cNvPr id="2" name="04-experience-edge-gold">
            <a:extLst xmlns:a="http://schemas.openxmlformats.org/drawingml/2006/main">
              <a:ext uri="{FF2B5EF4-FFF2-40B4-BE49-F238E27FC236}">
                <a16:creationId xmlns:a16="http://schemas.microsoft.com/office/drawing/2014/main" id="{02003481-4A4A-426C-A333-BDD6D722A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3" name="04-experience-edge-coral">
            <a:extLst xmlns:a="http://schemas.openxmlformats.org/drawingml/2006/main">
              <a:ext uri="{FF2B5EF4-FFF2-40B4-BE49-F238E27FC236}">
                <a16:creationId xmlns:a16="http://schemas.microsoft.com/office/drawing/2014/main" id="{C08DC786-0111-45D1-A582-4B53E6A73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55B"/>
          </a:solidFill>
          <a:ln xmlns:a="http://schemas.openxmlformats.org/drawingml/2006/main" w="0">
            <a:solidFill>
              <a:srgbClr val="FF755B"/>
            </a:solidFill>
            <a:prstDash val="solid"/>
          </a:ln>
        </p:spPr>
      </p:sp>
      <p:sp>
        <p:nvSpPr>
          <p:cNvPr id="4" name="04-experience-edge-teal">
            <a:extLst xmlns:a="http://schemas.openxmlformats.org/drawingml/2006/main">
              <a:ext uri="{FF2B5EF4-FFF2-40B4-BE49-F238E27FC236}">
                <a16:creationId xmlns:a16="http://schemas.microsoft.com/office/drawing/2014/main" id="{69D6F485-1240-4808-B79C-DE49AB138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57200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0D6C5"/>
          </a:solidFill>
          <a:ln xmlns:a="http://schemas.openxmlformats.org/drawingml/2006/main" w="0">
            <a:solidFill>
              <a:srgbClr val="50D6C5"/>
            </a:solidFill>
            <a:prstDash val="solid"/>
          </a:ln>
        </p:spPr>
      </p:sp>
      <p:sp>
        <p:nvSpPr>
          <p:cNvPr id="5" name="eyebrow-4">
            <a:extLst xmlns:a="http://schemas.openxmlformats.org/drawingml/2006/main">
              <a:ext uri="{FF2B5EF4-FFF2-40B4-BE49-F238E27FC236}">
                <a16:creationId xmlns:a16="http://schemas.microsoft.com/office/drawing/2014/main" id="{31F5337A-8604-44AF-801A-39AC972D9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7239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FF755B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FF755B"/>
                </a:solidFill>
                <a:latin typeface="Consolas"/>
                <a:ea typeface="Consolas"/>
                <a:cs typeface="Consolas"/>
              </a:rPr>
              <a:t>EXPERIENCE</a:t>
            </a:r>
          </a:p>
        </p:txBody>
      </p:sp>
      <p:sp>
        <p:nvSpPr>
          <p:cNvPr id="6" name="title-4">
            <a:extLst xmlns:a="http://schemas.openxmlformats.org/drawingml/2006/main">
              <a:ext uri="{FF2B5EF4-FFF2-40B4-BE49-F238E27FC236}">
                <a16:creationId xmlns:a16="http://schemas.microsoft.com/office/drawing/2014/main" id="{7911A25D-187E-4E48-97EC-980B6E2DC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42925"/>
            <a:ext cx="10668000" cy="914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Experience shaped by delivery, not just analysis.</a:t>
            </a:r>
          </a:p>
        </p:txBody>
      </p:sp>
      <p:sp>
        <p:nvSpPr>
          <p:cNvPr id="7" name="timeline-line">
            <a:extLst xmlns:a="http://schemas.openxmlformats.org/drawingml/2006/main">
              <a:ext uri="{FF2B5EF4-FFF2-40B4-BE49-F238E27FC236}">
                <a16:creationId xmlns:a16="http://schemas.microsoft.com/office/drawing/2014/main" id="{1029863C-7847-426F-AC7C-C26124048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86075"/>
            <a:ext cx="10287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8" name="timeline-dot-0">
            <a:extLst xmlns:a="http://schemas.openxmlformats.org/drawingml/2006/main">
              <a:ext uri="{FF2B5EF4-FFF2-40B4-BE49-F238E27FC236}">
                <a16:creationId xmlns:a16="http://schemas.microsoft.com/office/drawing/2014/main" id="{C2F4EDA8-4192-4819-B517-AB1A0E414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714625"/>
            <a:ext cx="361950" cy="36195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9" name="timeline-dot-core-0">
            <a:extLst xmlns:a="http://schemas.openxmlformats.org/drawingml/2006/main">
              <a:ext uri="{FF2B5EF4-FFF2-40B4-BE49-F238E27FC236}">
                <a16:creationId xmlns:a16="http://schemas.microsoft.com/office/drawing/2014/main" id="{9125C25E-4438-4B91-B396-7E0A78AD1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3845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10" name="timeline-period-0">
            <a:extLst xmlns:a="http://schemas.openxmlformats.org/drawingml/2006/main">
              <a:ext uri="{FF2B5EF4-FFF2-40B4-BE49-F238E27FC236}">
                <a16:creationId xmlns:a16="http://schemas.microsoft.com/office/drawing/2014/main" id="{49FABED0-361E-4F4F-89E4-9EC64FFEF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38375"/>
            <a:ext cx="2130552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2024</a:t>
            </a:r>
          </a:p>
        </p:txBody>
      </p:sp>
      <p:sp>
        <p:nvSpPr>
          <p:cNvPr id="11" name="timeline-org-0">
            <a:extLst xmlns:a="http://schemas.openxmlformats.org/drawingml/2006/main">
              <a:ext uri="{FF2B5EF4-FFF2-40B4-BE49-F238E27FC236}">
                <a16:creationId xmlns:a16="http://schemas.microsoft.com/office/drawing/2014/main" id="{7AA96355-F88C-4383-82E2-F404E0077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343275"/>
            <a:ext cx="2130552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Bank Indonesia</a:t>
            </a:r>
          </a:p>
        </p:txBody>
      </p:sp>
      <p:sp>
        <p:nvSpPr>
          <p:cNvPr id="12" name="timeline-role-0">
            <a:extLst xmlns:a="http://schemas.openxmlformats.org/drawingml/2006/main">
              <a:ext uri="{FF2B5EF4-FFF2-40B4-BE49-F238E27FC236}">
                <a16:creationId xmlns:a16="http://schemas.microsoft.com/office/drawing/2014/main" id="{7AF89F7F-8DA7-4A12-BCA9-B3EB976D0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971925"/>
            <a:ext cx="2130552" cy="4667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11B18"/>
                </a:solidFill>
                <a:latin typeface="Aptos"/>
                <a:ea typeface="Aptos"/>
                <a:cs typeface="Aptos"/>
              </a:rPr>
              <a:t>Business Intelligence Intern</a:t>
            </a:r>
          </a:p>
        </p:txBody>
      </p:sp>
      <p:sp>
        <p:nvSpPr>
          <p:cNvPr id="13" name="timeline-result-0">
            <a:extLst xmlns:a="http://schemas.openxmlformats.org/drawingml/2006/main">
              <a:ext uri="{FF2B5EF4-FFF2-40B4-BE49-F238E27FC236}">
                <a16:creationId xmlns:a16="http://schemas.microsoft.com/office/drawing/2014/main" id="{12F576EA-FE19-4201-AF0E-DE63A4281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695825"/>
            <a:ext cx="2130552" cy="82296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8 dashboards · 85% stakeholder satisfaction</a:t>
            </a:r>
          </a:p>
        </p:txBody>
      </p:sp>
      <p:sp>
        <p:nvSpPr>
          <p:cNvPr id="14" name="timeline-dot-1">
            <a:extLst xmlns:a="http://schemas.openxmlformats.org/drawingml/2006/main">
              <a:ext uri="{FF2B5EF4-FFF2-40B4-BE49-F238E27FC236}">
                <a16:creationId xmlns:a16="http://schemas.microsoft.com/office/drawing/2014/main" id="{A506158D-C8B8-4F98-9DDE-B759217A9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6357" y="2714625"/>
            <a:ext cx="361950" cy="36195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F755B"/>
          </a:solidFill>
          <a:ln xmlns:a="http://schemas.openxmlformats.org/drawingml/2006/main" w="0">
            <a:solidFill>
              <a:srgbClr val="FF755B"/>
            </a:solidFill>
            <a:prstDash val="solid"/>
          </a:ln>
        </p:spPr>
      </p:sp>
      <p:sp>
        <p:nvSpPr>
          <p:cNvPr id="15" name="timeline-dot-core-1">
            <a:extLst xmlns:a="http://schemas.openxmlformats.org/drawingml/2006/main">
              <a:ext uri="{FF2B5EF4-FFF2-40B4-BE49-F238E27FC236}">
                <a16:creationId xmlns:a16="http://schemas.microsoft.com/office/drawing/2014/main" id="{B1C90E96-DDB5-4F2D-A8F5-796B2AE5D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0182" y="283845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16" name="timeline-period-1">
            <a:extLst xmlns:a="http://schemas.openxmlformats.org/drawingml/2006/main">
              <a:ext uri="{FF2B5EF4-FFF2-40B4-BE49-F238E27FC236}">
                <a16:creationId xmlns:a16="http://schemas.microsoft.com/office/drawing/2014/main" id="{76C58D01-B7C8-442E-BD90-C40614969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3482" y="2238375"/>
            <a:ext cx="2130552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2024-25</a:t>
            </a:r>
          </a:p>
        </p:txBody>
      </p:sp>
      <p:sp>
        <p:nvSpPr>
          <p:cNvPr id="17" name="timeline-org-1">
            <a:extLst xmlns:a="http://schemas.openxmlformats.org/drawingml/2006/main">
              <a:ext uri="{FF2B5EF4-FFF2-40B4-BE49-F238E27FC236}">
                <a16:creationId xmlns:a16="http://schemas.microsoft.com/office/drawing/2014/main" id="{B25C4E1D-C008-49EF-B396-60A83B18B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3482" y="3343275"/>
            <a:ext cx="2130552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Telkom University</a:t>
            </a:r>
          </a:p>
        </p:txBody>
      </p:sp>
      <p:sp>
        <p:nvSpPr>
          <p:cNvPr id="18" name="timeline-role-1">
            <a:extLst xmlns:a="http://schemas.openxmlformats.org/drawingml/2006/main">
              <a:ext uri="{FF2B5EF4-FFF2-40B4-BE49-F238E27FC236}">
                <a16:creationId xmlns:a16="http://schemas.microsoft.com/office/drawing/2014/main" id="{F4FE63DD-D2C3-40A2-8507-147C6E139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3482" y="3971925"/>
            <a:ext cx="2130552" cy="4667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11B18"/>
                </a:solidFill>
                <a:latin typeface="Aptos"/>
                <a:ea typeface="Aptos"/>
                <a:cs typeface="Aptos"/>
              </a:rPr>
              <a:t>Teaching Assistant</a:t>
            </a:r>
          </a:p>
        </p:txBody>
      </p:sp>
      <p:sp>
        <p:nvSpPr>
          <p:cNvPr id="19" name="timeline-result-1">
            <a:extLst xmlns:a="http://schemas.openxmlformats.org/drawingml/2006/main">
              <a:ext uri="{FF2B5EF4-FFF2-40B4-BE49-F238E27FC236}">
                <a16:creationId xmlns:a16="http://schemas.microsoft.com/office/drawing/2014/main" id="{085C76BB-9C99-41AB-8D42-7427D3324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3482" y="4695825"/>
            <a:ext cx="2130552" cy="82296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500+ assignments · 30% performance lift</a:t>
            </a:r>
          </a:p>
        </p:txBody>
      </p:sp>
      <p:sp>
        <p:nvSpPr>
          <p:cNvPr id="20" name="timeline-dot-2">
            <a:extLst xmlns:a="http://schemas.openxmlformats.org/drawingml/2006/main">
              <a:ext uri="{FF2B5EF4-FFF2-40B4-BE49-F238E27FC236}">
                <a16:creationId xmlns:a16="http://schemas.microsoft.com/office/drawing/2014/main" id="{DB39153F-9CFE-47D8-80FD-E065DCBB6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9789" y="2714625"/>
            <a:ext cx="361950" cy="36195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50D6C5"/>
          </a:solidFill>
          <a:ln xmlns:a="http://schemas.openxmlformats.org/drawingml/2006/main" w="0">
            <a:solidFill>
              <a:srgbClr val="50D6C5"/>
            </a:solidFill>
            <a:prstDash val="solid"/>
          </a:ln>
        </p:spPr>
      </p:sp>
      <p:sp>
        <p:nvSpPr>
          <p:cNvPr id="21" name="timeline-dot-core-2">
            <a:extLst xmlns:a="http://schemas.openxmlformats.org/drawingml/2006/main">
              <a:ext uri="{FF2B5EF4-FFF2-40B4-BE49-F238E27FC236}">
                <a16:creationId xmlns:a16="http://schemas.microsoft.com/office/drawing/2014/main" id="{14C05002-DB88-4985-92A7-CB17C90EF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3614" y="283845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22" name="timeline-period-2">
            <a:extLst xmlns:a="http://schemas.openxmlformats.org/drawingml/2006/main">
              <a:ext uri="{FF2B5EF4-FFF2-40B4-BE49-F238E27FC236}">
                <a16:creationId xmlns:a16="http://schemas.microsoft.com/office/drawing/2014/main" id="{F568D920-1924-4958-96E2-BE861A07B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6914" y="2238375"/>
            <a:ext cx="2130552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2025</a:t>
            </a:r>
          </a:p>
        </p:txBody>
      </p:sp>
      <p:sp>
        <p:nvSpPr>
          <p:cNvPr id="23" name="timeline-org-2">
            <a:extLst xmlns:a="http://schemas.openxmlformats.org/drawingml/2006/main">
              <a:ext uri="{FF2B5EF4-FFF2-40B4-BE49-F238E27FC236}">
                <a16:creationId xmlns:a16="http://schemas.microsoft.com/office/drawing/2014/main" id="{48217E0C-A918-45CD-BE72-E130E3464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6914" y="3343275"/>
            <a:ext cx="2130552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Garda Abdi Negara</a:t>
            </a:r>
          </a:p>
        </p:txBody>
      </p:sp>
      <p:sp>
        <p:nvSpPr>
          <p:cNvPr id="24" name="timeline-role-2">
            <a:extLst xmlns:a="http://schemas.openxmlformats.org/drawingml/2006/main">
              <a:ext uri="{FF2B5EF4-FFF2-40B4-BE49-F238E27FC236}">
                <a16:creationId xmlns:a16="http://schemas.microsoft.com/office/drawing/2014/main" id="{00A9934B-9B06-4A12-81FA-3184F5305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6914" y="3971925"/>
            <a:ext cx="2130552" cy="4667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11B18"/>
                </a:solidFill>
                <a:latin typeface="Aptos"/>
                <a:ea typeface="Aptos"/>
                <a:cs typeface="Aptos"/>
              </a:rPr>
              <a:t>Database Engineer</a:t>
            </a:r>
          </a:p>
        </p:txBody>
      </p:sp>
      <p:sp>
        <p:nvSpPr>
          <p:cNvPr id="25" name="timeline-result-2">
            <a:extLst xmlns:a="http://schemas.openxmlformats.org/drawingml/2006/main">
              <a:ext uri="{FF2B5EF4-FFF2-40B4-BE49-F238E27FC236}">
                <a16:creationId xmlns:a16="http://schemas.microsoft.com/office/drawing/2014/main" id="{69CE96FB-B817-4BD3-8740-C7638C9AD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6914" y="4695825"/>
            <a:ext cx="2130552" cy="82296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10K+ questions · 75% faster processing</a:t>
            </a:r>
          </a:p>
        </p:txBody>
      </p:sp>
      <p:sp>
        <p:nvSpPr>
          <p:cNvPr id="26" name="timeline-dot-3">
            <a:extLst xmlns:a="http://schemas.openxmlformats.org/drawingml/2006/main">
              <a:ext uri="{FF2B5EF4-FFF2-40B4-BE49-F238E27FC236}">
                <a16:creationId xmlns:a16="http://schemas.microsoft.com/office/drawing/2014/main" id="{092BF931-D785-45F1-B693-645DB6F0B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3221" y="2714625"/>
            <a:ext cx="361950" cy="36195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27" name="timeline-dot-core-3">
            <a:extLst xmlns:a="http://schemas.openxmlformats.org/drawingml/2006/main">
              <a:ext uri="{FF2B5EF4-FFF2-40B4-BE49-F238E27FC236}">
                <a16:creationId xmlns:a16="http://schemas.microsoft.com/office/drawing/2014/main" id="{1752A3B8-4913-4104-8625-21DEF1E16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7046" y="283845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28" name="timeline-period-3">
            <a:extLst xmlns:a="http://schemas.openxmlformats.org/drawingml/2006/main">
              <a:ext uri="{FF2B5EF4-FFF2-40B4-BE49-F238E27FC236}">
                <a16:creationId xmlns:a16="http://schemas.microsoft.com/office/drawing/2014/main" id="{FCF68070-52A9-4882-8102-03E5286EA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0346" y="2238375"/>
            <a:ext cx="2130552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2025-26</a:t>
            </a:r>
          </a:p>
        </p:txBody>
      </p:sp>
      <p:sp>
        <p:nvSpPr>
          <p:cNvPr id="29" name="timeline-org-3">
            <a:extLst xmlns:a="http://schemas.openxmlformats.org/drawingml/2006/main">
              <a:ext uri="{FF2B5EF4-FFF2-40B4-BE49-F238E27FC236}">
                <a16:creationId xmlns:a16="http://schemas.microsoft.com/office/drawing/2014/main" id="{3C8B2300-8EFA-4DCE-BFCB-64F69087F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0346" y="3343275"/>
            <a:ext cx="2130552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Cerebrum</a:t>
            </a:r>
          </a:p>
        </p:txBody>
      </p:sp>
      <p:sp>
        <p:nvSpPr>
          <p:cNvPr id="30" name="timeline-role-3">
            <a:extLst xmlns:a="http://schemas.openxmlformats.org/drawingml/2006/main">
              <a:ext uri="{FF2B5EF4-FFF2-40B4-BE49-F238E27FC236}">
                <a16:creationId xmlns:a16="http://schemas.microsoft.com/office/drawing/2014/main" id="{D47CBC0A-D5DA-47BD-932B-04C86A6E6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0346" y="3971925"/>
            <a:ext cx="2130552" cy="4667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11B18"/>
                </a:solidFill>
                <a:latin typeface="Aptos"/>
                <a:ea typeface="Aptos"/>
                <a:cs typeface="Aptos"/>
              </a:rPr>
              <a:t>Data Analyst</a:t>
            </a:r>
          </a:p>
        </p:txBody>
      </p:sp>
      <p:sp>
        <p:nvSpPr>
          <p:cNvPr id="31" name="timeline-result-3">
            <a:extLst xmlns:a="http://schemas.openxmlformats.org/drawingml/2006/main">
              <a:ext uri="{FF2B5EF4-FFF2-40B4-BE49-F238E27FC236}">
                <a16:creationId xmlns:a16="http://schemas.microsoft.com/office/drawing/2014/main" id="{9B0C500F-DC18-43E6-ABA5-FA8E22860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0346" y="4695825"/>
            <a:ext cx="2130552" cy="82296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Prophet forecasting · Power BI KPI dashboards</a:t>
            </a:r>
          </a:p>
        </p:txBody>
      </p:sp>
      <p:sp>
        <p:nvSpPr>
          <p:cNvPr id="38" name="timeline-dot-4">
            <a:extLst xmlns:a="http://schemas.openxmlformats.org/drawingml/2006/main">
              <a:ext uri="{FF2B5EF4-FFF2-40B4-BE49-F238E27FC236}">
                <a16:creationId xmlns:a16="http://schemas.microsoft.com/office/drawing/2014/main" id="{08A936D8-E56A-473A-B0E5-A13F7DD18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6653" y="2714625"/>
            <a:ext cx="361950" cy="36195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F755B"/>
          </a:solidFill>
          <a:ln xmlns:a="http://schemas.openxmlformats.org/drawingml/2006/main" w="0">
            <a:solidFill>
              <a:srgbClr val="FF755B"/>
            </a:solidFill>
            <a:prstDash val="solid"/>
          </a:ln>
        </p:spPr>
      </p:sp>
      <p:sp>
        <p:nvSpPr>
          <p:cNvPr id="39" name="timeline-dot-core-4">
            <a:extLst xmlns:a="http://schemas.openxmlformats.org/drawingml/2006/main">
              <a:ext uri="{FF2B5EF4-FFF2-40B4-BE49-F238E27FC236}">
                <a16:creationId xmlns:a16="http://schemas.microsoft.com/office/drawing/2014/main" id="{F14691AB-90AB-43A7-9528-A60AB6669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0478" y="283845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40" name="timeline-period-4">
            <a:extLst xmlns:a="http://schemas.openxmlformats.org/drawingml/2006/main">
              <a:ext uri="{FF2B5EF4-FFF2-40B4-BE49-F238E27FC236}">
                <a16:creationId xmlns:a16="http://schemas.microsoft.com/office/drawing/2014/main" id="{099E6B45-21D6-4406-B220-F31C4A76F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3778" y="2238375"/>
            <a:ext cx="2130552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2026-now</a:t>
            </a:r>
          </a:p>
        </p:txBody>
      </p:sp>
      <p:sp>
        <p:nvSpPr>
          <p:cNvPr id="41" name="timeline-org-4">
            <a:extLst xmlns:a="http://schemas.openxmlformats.org/drawingml/2006/main">
              <a:ext uri="{FF2B5EF4-FFF2-40B4-BE49-F238E27FC236}">
                <a16:creationId xmlns:a16="http://schemas.microsoft.com/office/drawing/2014/main" id="{FE5C299F-0FF4-432F-8238-1DFFC51F5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3778" y="3343275"/>
            <a:ext cx="2130552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Cerebrum</a:t>
            </a:r>
          </a:p>
        </p:txBody>
      </p:sp>
      <p:sp>
        <p:nvSpPr>
          <p:cNvPr id="42" name="timeline-role-4">
            <a:extLst xmlns:a="http://schemas.openxmlformats.org/drawingml/2006/main">
              <a:ext uri="{FF2B5EF4-FFF2-40B4-BE49-F238E27FC236}">
                <a16:creationId xmlns:a16="http://schemas.microsoft.com/office/drawing/2014/main" id="{D4BC5036-7790-4B14-B453-DA47C1EB9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3778" y="3971925"/>
            <a:ext cx="2130552" cy="4667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11B18"/>
                </a:solidFill>
                <a:latin typeface="Aptos"/>
                <a:ea typeface="Aptos"/>
                <a:cs typeface="Aptos"/>
              </a:rPr>
              <a:t>Data &amp; AI Engineer</a:t>
            </a:r>
          </a:p>
        </p:txBody>
      </p:sp>
      <p:sp>
        <p:nvSpPr>
          <p:cNvPr id="43" name="timeline-result-4">
            <a:extLst xmlns:a="http://schemas.openxmlformats.org/drawingml/2006/main">
              <a:ext uri="{FF2B5EF4-FFF2-40B4-BE49-F238E27FC236}">
                <a16:creationId xmlns:a16="http://schemas.microsoft.com/office/drawing/2014/main" id="{D8653A0F-7E51-4393-885C-82F87296C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3778" y="4695825"/>
            <a:ext cx="2130552" cy="82296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33.5K+ questions auto-QC'd · LLM content pipelines</a:t>
            </a:r>
          </a:p>
        </p:txBody>
      </p:sp>
      <p:sp>
        <p:nvSpPr>
          <p:cNvPr id="32" name="footer-line-gold-4">
            <a:extLst xmlns:a="http://schemas.openxmlformats.org/drawingml/2006/main">
              <a:ext uri="{FF2B5EF4-FFF2-40B4-BE49-F238E27FC236}">
                <a16:creationId xmlns:a16="http://schemas.microsoft.com/office/drawing/2014/main" id="{C9132E5E-AB25-4388-AF48-FE10B5C52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29375"/>
            <a:ext cx="52768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33" name="footer-line-coral-4">
            <a:extLst xmlns:a="http://schemas.openxmlformats.org/drawingml/2006/main">
              <a:ext uri="{FF2B5EF4-FFF2-40B4-BE49-F238E27FC236}">
                <a16:creationId xmlns:a16="http://schemas.microsoft.com/office/drawing/2014/main" id="{6CDC92BC-1C32-4884-B05D-49FBFD7C6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6429375"/>
            <a:ext cx="26384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55B"/>
          </a:solidFill>
          <a:ln xmlns:a="http://schemas.openxmlformats.org/drawingml/2006/main" w="0">
            <a:solidFill>
              <a:srgbClr val="FF755B"/>
            </a:solidFill>
            <a:prstDash val="solid"/>
          </a:ln>
        </p:spPr>
      </p:sp>
      <p:sp>
        <p:nvSpPr>
          <p:cNvPr id="34" name="footer-line-teal-4">
            <a:extLst xmlns:a="http://schemas.openxmlformats.org/drawingml/2006/main">
              <a:ext uri="{FF2B5EF4-FFF2-40B4-BE49-F238E27FC236}">
                <a16:creationId xmlns:a16="http://schemas.microsoft.com/office/drawing/2014/main" id="{FB1D56C0-9479-4B7C-AEBE-5AD5F9540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6429375"/>
            <a:ext cx="26384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0D6C5"/>
          </a:solidFill>
          <a:ln xmlns:a="http://schemas.openxmlformats.org/drawingml/2006/main" w="0">
            <a:solidFill>
              <a:srgbClr val="50D6C5"/>
            </a:solidFill>
            <a:prstDash val="solid"/>
          </a:ln>
        </p:spPr>
      </p:sp>
      <p:sp>
        <p:nvSpPr>
          <p:cNvPr id="35" name="footer-name-4">
            <a:extLst xmlns:a="http://schemas.openxmlformats.org/drawingml/2006/main">
              <a:ext uri="{FF2B5EF4-FFF2-40B4-BE49-F238E27FC236}">
                <a16:creationId xmlns:a16="http://schemas.microsoft.com/office/drawing/2014/main" id="{72336046-5EFB-4E96-866C-2B6166A57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534150"/>
            <a:ext cx="495300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750" b="1">
                <a:solidFill>
                  <a:srgbClr val="6D625B"/>
                </a:solidFill>
                <a:latin typeface="Consolas"/>
                <a:ea typeface="Consolas"/>
                <a:cs typeface="Consolas"/>
              </a:defRPr>
            </a:pPr>
            <a:r>
              <a:rPr sz="750" b="1">
                <a:solidFill>
                  <a:srgbClr val="6D625B"/>
                </a:solidFill>
                <a:latin typeface="Consolas"/>
                <a:ea typeface="Consolas"/>
                <a:cs typeface="Consolas"/>
              </a:rPr>
              <a:t>~/ali_  /  DATA INTELLIGENCE PORTFOLIO</a:t>
            </a:r>
          </a:p>
        </p:txBody>
      </p:sp>
      <p:sp>
        <p:nvSpPr>
          <p:cNvPr id="36" name="footer-page-4">
            <a:extLst xmlns:a="http://schemas.openxmlformats.org/drawingml/2006/main">
              <a:ext uri="{FF2B5EF4-FFF2-40B4-BE49-F238E27FC236}">
                <a16:creationId xmlns:a16="http://schemas.microsoft.com/office/drawing/2014/main" id="{F2A70A78-D57F-4C70-9911-8B9AB1F75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96050"/>
            <a:ext cx="5143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FF755B"/>
                </a:solidFill>
                <a:latin typeface="Consolas"/>
                <a:ea typeface="Consolas"/>
                <a:cs typeface="Consolas"/>
              </a:defRPr>
            </a:pPr>
            <a:r>
              <a:rPr sz="750" b="1">
                <a:solidFill>
                  <a:srgbClr val="FF755B"/>
                </a:solidFill>
                <a:latin typeface="Consolas"/>
                <a:ea typeface="Consolas"/>
                <a:cs typeface="Consola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2113093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05-pddikti-canvas">
            <a:extLst xmlns:a="http://schemas.openxmlformats.org/drawingml/2006/main">
              <a:ext uri="{FF2B5EF4-FFF2-40B4-BE49-F238E27FC236}">
                <a16:creationId xmlns:a16="http://schemas.microsoft.com/office/drawing/2014/main" id="{4BBC7FAD-C44A-45F0-84DB-2537DCA27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1E8"/>
          </a:solidFill>
          <a:ln xmlns:a="http://schemas.openxmlformats.org/drawingml/2006/main" w="0">
            <a:solidFill>
              <a:srgbClr val="F7F1E8"/>
            </a:solidFill>
            <a:prstDash val="solid"/>
          </a:ln>
        </p:spPr>
      </p:sp>
      <p:sp>
        <p:nvSpPr>
          <p:cNvPr id="2" name="05-pddikti-edge-gold">
            <a:extLst xmlns:a="http://schemas.openxmlformats.org/drawingml/2006/main">
              <a:ext uri="{FF2B5EF4-FFF2-40B4-BE49-F238E27FC236}">
                <a16:creationId xmlns:a16="http://schemas.microsoft.com/office/drawing/2014/main" id="{E610EB48-7764-4924-9B7C-5AB88E5AE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3" name="05-pddikti-edge-coral">
            <a:extLst xmlns:a="http://schemas.openxmlformats.org/drawingml/2006/main">
              <a:ext uri="{FF2B5EF4-FFF2-40B4-BE49-F238E27FC236}">
                <a16:creationId xmlns:a16="http://schemas.microsoft.com/office/drawing/2014/main" id="{433C09C6-6380-416A-ACDA-E11C948C9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55B"/>
          </a:solidFill>
          <a:ln xmlns:a="http://schemas.openxmlformats.org/drawingml/2006/main" w="0">
            <a:solidFill>
              <a:srgbClr val="FF755B"/>
            </a:solidFill>
            <a:prstDash val="solid"/>
          </a:ln>
        </p:spPr>
      </p:sp>
      <p:sp>
        <p:nvSpPr>
          <p:cNvPr id="4" name="05-pddikti-edge-teal">
            <a:extLst xmlns:a="http://schemas.openxmlformats.org/drawingml/2006/main">
              <a:ext uri="{FF2B5EF4-FFF2-40B4-BE49-F238E27FC236}">
                <a16:creationId xmlns:a16="http://schemas.microsoft.com/office/drawing/2014/main" id="{B86967D4-4347-4022-BBC9-510357767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57200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0D6C5"/>
          </a:solidFill>
          <a:ln xmlns:a="http://schemas.openxmlformats.org/drawingml/2006/main" w="0">
            <a:solidFill>
              <a:srgbClr val="50D6C5"/>
            </a:solidFill>
            <a:prstDash val="solid"/>
          </a:ln>
        </p:spPr>
      </p:sp>
      <p:sp>
        <p:nvSpPr>
          <p:cNvPr id="5" name="eyebrow-5">
            <a:extLst xmlns:a="http://schemas.openxmlformats.org/drawingml/2006/main">
              <a:ext uri="{FF2B5EF4-FFF2-40B4-BE49-F238E27FC236}">
                <a16:creationId xmlns:a16="http://schemas.microsoft.com/office/drawing/2014/main" id="{8211264E-B160-46CE-A70F-EDA7C0FB8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7239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FF755B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FF755B"/>
                </a:solidFill>
                <a:latin typeface="Consolas"/>
                <a:ea typeface="Consolas"/>
                <a:cs typeface="Consolas"/>
              </a:rPr>
              <a:t>GEOSPATIAL INTELLIGENCE</a:t>
            </a:r>
          </a:p>
        </p:txBody>
      </p:sp>
      <p:sp>
        <p:nvSpPr>
          <p:cNvPr id="6" name="title-5">
            <a:extLst xmlns:a="http://schemas.openxmlformats.org/drawingml/2006/main">
              <a:ext uri="{FF2B5EF4-FFF2-40B4-BE49-F238E27FC236}">
                <a16:creationId xmlns:a16="http://schemas.microsoft.com/office/drawing/2014/main" id="{26D3E3F7-73D7-4995-AFAD-3A17C312B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42925"/>
            <a:ext cx="10668000" cy="914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Three national maps make regional patterns visible and comparable.</a:t>
            </a:r>
          </a:p>
        </p:txBody>
      </p:sp>
      <p:sp>
        <p:nvSpPr>
          <p:cNvPr id="7" name="pddikti-copy">
            <a:extLst xmlns:a="http://schemas.openxmlformats.org/drawingml/2006/main">
              <a:ext uri="{FF2B5EF4-FFF2-40B4-BE49-F238E27FC236}">
                <a16:creationId xmlns:a16="http://schemas.microsoft.com/office/drawing/2014/main" id="{07AB2978-B689-4F82-8BEE-EFA8397FE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114550"/>
            <a:ext cx="4019550" cy="971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D625B"/>
                </a:solidFill>
                <a:latin typeface="Aptos"/>
                <a:ea typeface="Aptos"/>
                <a:cs typeface="Aptos"/>
              </a:rPr>
              <a:t>PDDIKTI maps higher education, SPPG Insight tracks service coverage, and Peta Kemiskinan combines BPS trends, spatial clustering, and forecast diagnostics.</a:t>
            </a:r>
          </a:p>
        </p:txBody>
      </p:sp>
      <p:sp>
        <p:nvSpPr>
          <p:cNvPr id="8" name="pddikti-pill-bg">
            <a:extLst xmlns:a="http://schemas.openxmlformats.org/drawingml/2006/main">
              <a:ext uri="{FF2B5EF4-FFF2-40B4-BE49-F238E27FC236}">
                <a16:creationId xmlns:a16="http://schemas.microsoft.com/office/drawing/2014/main" id="{269B7704-68C6-49CE-80ED-5DB8877B8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333750"/>
            <a:ext cx="16573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9" name="pddikti-pill-text">
            <a:extLst xmlns:a="http://schemas.openxmlformats.org/drawingml/2006/main">
              <a:ext uri="{FF2B5EF4-FFF2-40B4-BE49-F238E27FC236}">
                <a16:creationId xmlns:a16="http://schemas.microsoft.com/office/drawing/2014/main" id="{C4868F6F-7069-4C95-808A-340FA67CF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00425"/>
            <a:ext cx="1428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3 DEPLOYED APPS</a:t>
            </a:r>
          </a:p>
        </p:txBody>
      </p:sp>
      <p:sp>
        <p:nvSpPr>
          <p:cNvPr id="10" name="pddikti-metric-1">
            <a:extLst xmlns:a="http://schemas.openxmlformats.org/drawingml/2006/main">
              <a:ext uri="{FF2B5EF4-FFF2-40B4-BE49-F238E27FC236}">
                <a16:creationId xmlns:a16="http://schemas.microsoft.com/office/drawing/2014/main" id="{D32CAE39-36FB-4112-B401-7D2505D2A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10025"/>
            <a:ext cx="1714500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1" name="pddikti-label-1">
            <a:extLst xmlns:a="http://schemas.openxmlformats.org/drawingml/2006/main">
              <a:ext uri="{FF2B5EF4-FFF2-40B4-BE49-F238E27FC236}">
                <a16:creationId xmlns:a16="http://schemas.microsoft.com/office/drawing/2014/main" id="{71BDE9E8-764E-4CE6-AF77-EC4022532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4638675"/>
            <a:ext cx="15240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D625B"/>
                </a:solidFill>
                <a:latin typeface="Aptos"/>
                <a:ea typeface="Aptos"/>
                <a:cs typeface="Aptos"/>
              </a:rPr>
              <a:t>live geo portals</a:t>
            </a:r>
          </a:p>
        </p:txBody>
      </p:sp>
      <p:sp>
        <p:nvSpPr>
          <p:cNvPr id="12" name="pddikti-metric-2">
            <a:extLst xmlns:a="http://schemas.openxmlformats.org/drawingml/2006/main">
              <a:ext uri="{FF2B5EF4-FFF2-40B4-BE49-F238E27FC236}">
                <a16:creationId xmlns:a16="http://schemas.microsoft.com/office/drawing/2014/main" id="{DF8F9BA8-7934-42EE-9AA4-DE9E123B3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4010025"/>
            <a:ext cx="1000125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38</a:t>
            </a:r>
          </a:p>
        </p:txBody>
      </p:sp>
      <p:sp>
        <p:nvSpPr>
          <p:cNvPr id="13" name="pddikti-label-2">
            <a:extLst xmlns:a="http://schemas.openxmlformats.org/drawingml/2006/main">
              <a:ext uri="{FF2B5EF4-FFF2-40B4-BE49-F238E27FC236}">
                <a16:creationId xmlns:a16="http://schemas.microsoft.com/office/drawing/2014/main" id="{1E6519B3-2B7D-4291-90EC-5E47667DF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4638675"/>
            <a:ext cx="9525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79747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D625B"/>
                </a:solidFill>
                <a:latin typeface="Aptos"/>
                <a:ea typeface="Aptos"/>
                <a:cs typeface="Aptos"/>
              </a:rPr>
              <a:t>provinces covered</a:t>
            </a:r>
          </a:p>
        </p:txBody>
      </p:sp>
      <p:sp>
        <p:nvSpPr>
          <p:cNvPr id="14" name="pddikti-metric-3">
            <a:extLst xmlns:a="http://schemas.openxmlformats.org/drawingml/2006/main">
              <a:ext uri="{FF2B5EF4-FFF2-40B4-BE49-F238E27FC236}">
                <a16:creationId xmlns:a16="http://schemas.microsoft.com/office/drawing/2014/main" id="{C04CD348-F1A0-45E0-899C-B114B2592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010025"/>
            <a:ext cx="1000125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0.353</a:t>
            </a:r>
          </a:p>
        </p:txBody>
      </p:sp>
      <p:sp>
        <p:nvSpPr>
          <p:cNvPr id="15" name="pddikti-label-3">
            <a:extLst xmlns:a="http://schemas.openxmlformats.org/drawingml/2006/main">
              <a:ext uri="{FF2B5EF4-FFF2-40B4-BE49-F238E27FC236}">
                <a16:creationId xmlns:a16="http://schemas.microsoft.com/office/drawing/2014/main" id="{24FD7010-6E0D-487D-B690-71B57035C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4638675"/>
            <a:ext cx="11049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95309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D625B"/>
                </a:solidFill>
                <a:latin typeface="Aptos"/>
                <a:ea typeface="Aptos"/>
                <a:cs typeface="Aptos"/>
              </a:rPr>
              <a:t>forecast MAE (pp)</a:t>
            </a:r>
          </a:p>
        </p:txBody>
      </p:sp>
      <p:sp>
        <p:nvSpPr>
          <p:cNvPr id="16" name="pddikti-frame">
            <a:extLst xmlns:a="http://schemas.openxmlformats.org/drawingml/2006/main">
              <a:ext uri="{FF2B5EF4-FFF2-40B4-BE49-F238E27FC236}">
                <a16:creationId xmlns:a16="http://schemas.microsoft.com/office/drawing/2014/main" id="{D2DFC813-275F-4F34-9C32-FFA48775C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1952625"/>
            <a:ext cx="6953250" cy="3981450"/>
          </a:xfrm>
          <a:prstGeom xmlns:a="http://schemas.openxmlformats.org/drawingml/2006/main" prst="roundRect">
            <a:avLst>
              <a:gd name="adj" fmla="val 2871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9525">
            <a:solidFill>
              <a:srgbClr val="D9CEC2"/>
            </a:solidFill>
            <a:prstDash val="solid"/>
          </a:ln>
        </p:spPr>
      </p:sp>
      <p:sp>
        <p:nvSpPr>
          <p:cNvPr id="17" name="pddikti-url">
            <a:extLst xmlns:a="http://schemas.openxmlformats.org/drawingml/2006/main">
              <a:ext uri="{FF2B5EF4-FFF2-40B4-BE49-F238E27FC236}">
                <a16:creationId xmlns:a16="http://schemas.microsoft.com/office/drawing/2014/main" id="{8AC55254-1C3F-4B85-AB9C-20D42CC3A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6057900"/>
            <a:ext cx="66675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1">
                <a:solidFill>
                  <a:srgbClr val="FF755B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F755B"/>
                </a:solidFill>
                <a:latin typeface="Aptos"/>
                <a:ea typeface="Aptos"/>
                <a:cs typeface="Aptos"/>
                <a:hlinkClick xmlns:r="http://schemas.openxmlformats.org/officeDocument/2006/relationships" r:id="R148ad8a4c94e428b"/>
              </a:rPr>
              <a:t>OPEN PETA KEMISKINAN ↗</a:t>
            </a:r>
          </a:p>
        </p:txBody>
      </p:sp>
      <p:sp>
        <p:nvSpPr>
          <p:cNvPr id="18" name="footer-line-gold-5">
            <a:extLst xmlns:a="http://schemas.openxmlformats.org/drawingml/2006/main">
              <a:ext uri="{FF2B5EF4-FFF2-40B4-BE49-F238E27FC236}">
                <a16:creationId xmlns:a16="http://schemas.microsoft.com/office/drawing/2014/main" id="{425395C5-BF1F-4120-844A-44E6F2CA5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29375"/>
            <a:ext cx="52768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19" name="footer-line-coral-5">
            <a:extLst xmlns:a="http://schemas.openxmlformats.org/drawingml/2006/main">
              <a:ext uri="{FF2B5EF4-FFF2-40B4-BE49-F238E27FC236}">
                <a16:creationId xmlns:a16="http://schemas.microsoft.com/office/drawing/2014/main" id="{4A53174C-F4A7-4861-89BF-22CA167EA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6429375"/>
            <a:ext cx="26384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55B"/>
          </a:solidFill>
          <a:ln xmlns:a="http://schemas.openxmlformats.org/drawingml/2006/main" w="0">
            <a:solidFill>
              <a:srgbClr val="FF755B"/>
            </a:solidFill>
            <a:prstDash val="solid"/>
          </a:ln>
        </p:spPr>
      </p:sp>
      <p:sp>
        <p:nvSpPr>
          <p:cNvPr id="20" name="footer-line-teal-5">
            <a:extLst xmlns:a="http://schemas.openxmlformats.org/drawingml/2006/main">
              <a:ext uri="{FF2B5EF4-FFF2-40B4-BE49-F238E27FC236}">
                <a16:creationId xmlns:a16="http://schemas.microsoft.com/office/drawing/2014/main" id="{463BE9C1-20AB-4C08-AC90-DF31D6FB3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6429375"/>
            <a:ext cx="26384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0D6C5"/>
          </a:solidFill>
          <a:ln xmlns:a="http://schemas.openxmlformats.org/drawingml/2006/main" w="0">
            <a:solidFill>
              <a:srgbClr val="50D6C5"/>
            </a:solidFill>
            <a:prstDash val="solid"/>
          </a:ln>
        </p:spPr>
      </p:sp>
      <p:sp>
        <p:nvSpPr>
          <p:cNvPr id="21" name="footer-name-5">
            <a:extLst xmlns:a="http://schemas.openxmlformats.org/drawingml/2006/main">
              <a:ext uri="{FF2B5EF4-FFF2-40B4-BE49-F238E27FC236}">
                <a16:creationId xmlns:a16="http://schemas.microsoft.com/office/drawing/2014/main" id="{73B43F15-048B-460A-B733-3F2B04127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534150"/>
            <a:ext cx="495300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750" b="1">
                <a:solidFill>
                  <a:srgbClr val="6D625B"/>
                </a:solidFill>
                <a:latin typeface="Consolas"/>
                <a:ea typeface="Consolas"/>
                <a:cs typeface="Consolas"/>
              </a:defRPr>
            </a:pPr>
            <a:r>
              <a:rPr sz="750" b="1">
                <a:solidFill>
                  <a:srgbClr val="6D625B"/>
                </a:solidFill>
                <a:latin typeface="Consolas"/>
                <a:ea typeface="Consolas"/>
                <a:cs typeface="Consolas"/>
              </a:rPr>
              <a:t>~/ali_  /  DATA INTELLIGENCE PORTFOLIO</a:t>
            </a:r>
          </a:p>
        </p:txBody>
      </p:sp>
      <p:sp>
        <p:nvSpPr>
          <p:cNvPr id="22" name="footer-page-5">
            <a:extLst xmlns:a="http://schemas.openxmlformats.org/drawingml/2006/main">
              <a:ext uri="{FF2B5EF4-FFF2-40B4-BE49-F238E27FC236}">
                <a16:creationId xmlns:a16="http://schemas.microsoft.com/office/drawing/2014/main" id="{28E761BF-E4A1-460D-8F94-9AC020F25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96050"/>
            <a:ext cx="5143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FF755B"/>
                </a:solidFill>
                <a:latin typeface="Consolas"/>
                <a:ea typeface="Consolas"/>
                <a:cs typeface="Consolas"/>
              </a:defRPr>
            </a:pPr>
            <a:r>
              <a:rPr sz="750" b="1">
                <a:solidFill>
                  <a:srgbClr val="FF755B"/>
                </a:solidFill>
                <a:latin typeface="Consolas"/>
                <a:ea typeface="Consolas"/>
                <a:cs typeface="Consolas"/>
              </a:rPr>
              <a:t>05</a:t>
            </a:r>
          </a:p>
        </p:txBody>
      </p:sp>
      <p:pic>
        <p:nvPicPr>
          <p:cNvPr id="4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e8cb4dfcc2494a"/>
          <a:srcRect xmlns:a="http://schemas.openxmlformats.org/drawingml/2006/main" l="0" t="16819" r="0" b="1681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972050" y="2105025"/>
            <a:ext cx="6648450" cy="3676650"/>
          </a:xfrm>
          <a:prstGeom xmlns:a="http://schemas.openxmlformats.org/drawingml/2006/main" prst="roundRect">
            <a:avLst>
              <a:gd name="adj" fmla="val 2073"/>
            </a:avLst>
          </a:prstGeom>
        </p:spPr>
      </p:pic>
    </p:spTree>
    <p:extLst>
      <p:ext uri="{BB962C8B-B14F-4D97-AF65-F5344CB8AC3E}">
        <p14:creationId xmlns:p14="http://schemas.microsoft.com/office/powerpoint/2010/main" val="62172929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06-decision-products-canvas">
            <a:extLst xmlns:a="http://schemas.openxmlformats.org/drawingml/2006/main">
              <a:ext uri="{FF2B5EF4-FFF2-40B4-BE49-F238E27FC236}">
                <a16:creationId xmlns:a16="http://schemas.microsoft.com/office/drawing/2014/main" id="{6C0997BB-EE16-4C69-BFDB-E9CF57501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1E8"/>
          </a:solidFill>
          <a:ln xmlns:a="http://schemas.openxmlformats.org/drawingml/2006/main" w="0">
            <a:solidFill>
              <a:srgbClr val="F7F1E8"/>
            </a:solidFill>
            <a:prstDash val="solid"/>
          </a:ln>
        </p:spPr>
      </p:sp>
      <p:sp>
        <p:nvSpPr>
          <p:cNvPr id="2" name="06-decision-products-edge-gold">
            <a:extLst xmlns:a="http://schemas.openxmlformats.org/drawingml/2006/main">
              <a:ext uri="{FF2B5EF4-FFF2-40B4-BE49-F238E27FC236}">
                <a16:creationId xmlns:a16="http://schemas.microsoft.com/office/drawing/2014/main" id="{2B0F1CCC-9BBB-4982-A617-99004E27A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3" name="06-decision-products-edge-coral">
            <a:extLst xmlns:a="http://schemas.openxmlformats.org/drawingml/2006/main">
              <a:ext uri="{FF2B5EF4-FFF2-40B4-BE49-F238E27FC236}">
                <a16:creationId xmlns:a16="http://schemas.microsoft.com/office/drawing/2014/main" id="{173B64FF-C703-4CCC-A0A8-BABCC185B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55B"/>
          </a:solidFill>
          <a:ln xmlns:a="http://schemas.openxmlformats.org/drawingml/2006/main" w="0">
            <a:solidFill>
              <a:srgbClr val="FF755B"/>
            </a:solidFill>
            <a:prstDash val="solid"/>
          </a:ln>
        </p:spPr>
      </p:sp>
      <p:sp>
        <p:nvSpPr>
          <p:cNvPr id="4" name="06-decision-products-edge-teal">
            <a:extLst xmlns:a="http://schemas.openxmlformats.org/drawingml/2006/main">
              <a:ext uri="{FF2B5EF4-FFF2-40B4-BE49-F238E27FC236}">
                <a16:creationId xmlns:a16="http://schemas.microsoft.com/office/drawing/2014/main" id="{7A8CEEE1-CB1F-4207-9D2A-071E90407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57200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0D6C5"/>
          </a:solidFill>
          <a:ln xmlns:a="http://schemas.openxmlformats.org/drawingml/2006/main" w="0">
            <a:solidFill>
              <a:srgbClr val="50D6C5"/>
            </a:solidFill>
            <a:prstDash val="solid"/>
          </a:ln>
        </p:spPr>
      </p:sp>
      <p:sp>
        <p:nvSpPr>
          <p:cNvPr id="5" name="eyebrow-6">
            <a:extLst xmlns:a="http://schemas.openxmlformats.org/drawingml/2006/main">
              <a:ext uri="{FF2B5EF4-FFF2-40B4-BE49-F238E27FC236}">
                <a16:creationId xmlns:a16="http://schemas.microsoft.com/office/drawing/2014/main" id="{26FBA457-0BEB-4D3F-BD27-6E984E903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7239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FF755B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FF755B"/>
                </a:solidFill>
                <a:latin typeface="Consolas"/>
                <a:ea typeface="Consolas"/>
                <a:cs typeface="Consolas"/>
              </a:rPr>
              <a:t>DEPLOYED APPLICATIONS</a:t>
            </a:r>
          </a:p>
        </p:txBody>
      </p:sp>
      <p:sp>
        <p:nvSpPr>
          <p:cNvPr id="6" name="title-6">
            <a:extLst xmlns:a="http://schemas.openxmlformats.org/drawingml/2006/main">
              <a:ext uri="{FF2B5EF4-FFF2-40B4-BE49-F238E27FC236}">
                <a16:creationId xmlns:a16="http://schemas.microsoft.com/office/drawing/2014/main" id="{C2B69544-7F01-48A9-A275-069910CF1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42925"/>
            <a:ext cx="10668000" cy="914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Deployed apps turn complex choices into guided analysis.</a:t>
            </a:r>
          </a:p>
        </p:txBody>
      </p:sp>
      <p:sp>
        <p:nvSpPr>
          <p:cNvPr id="7" name="planner-frame">
            <a:extLst xmlns:a="http://schemas.openxmlformats.org/drawingml/2006/main">
              <a:ext uri="{FF2B5EF4-FFF2-40B4-BE49-F238E27FC236}">
                <a16:creationId xmlns:a16="http://schemas.microsoft.com/office/drawing/2014/main" id="{43777A7C-CF0A-4BE8-9CA3-32212846D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952625"/>
            <a:ext cx="5486400" cy="2886075"/>
          </a:xfrm>
          <a:prstGeom xmlns:a="http://schemas.openxmlformats.org/drawingml/2006/main" prst="roundRect">
            <a:avLst>
              <a:gd name="adj" fmla="val 3960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9525">
            <a:solidFill>
              <a:srgbClr val="D9CEC2"/>
            </a:solidFill>
            <a:prstDash val="solid"/>
          </a:ln>
        </p:spPr>
      </p:sp>
      <p:sp>
        <p:nvSpPr>
          <p:cNvPr id="8" name="snpmb-frame">
            <a:extLst xmlns:a="http://schemas.openxmlformats.org/drawingml/2006/main">
              <a:ext uri="{FF2B5EF4-FFF2-40B4-BE49-F238E27FC236}">
                <a16:creationId xmlns:a16="http://schemas.microsoft.com/office/drawing/2014/main" id="{83A91163-4439-4EE3-8976-23E595042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1952625"/>
            <a:ext cx="5486400" cy="2886075"/>
          </a:xfrm>
          <a:prstGeom xmlns:a="http://schemas.openxmlformats.org/drawingml/2006/main" prst="roundRect">
            <a:avLst>
              <a:gd name="adj" fmla="val 3960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9525">
            <a:solidFill>
              <a:srgbClr val="D9CEC2"/>
            </a:solidFill>
            <a:prstDash val="solid"/>
          </a:ln>
        </p:spPr>
      </p:sp>
      <p:sp>
        <p:nvSpPr>
          <p:cNvPr id="9" name="planner-title">
            <a:extLst xmlns:a="http://schemas.openxmlformats.org/drawingml/2006/main">
              <a:ext uri="{FF2B5EF4-FFF2-40B4-BE49-F238E27FC236}">
                <a16:creationId xmlns:a16="http://schemas.microsoft.com/office/drawing/2014/main" id="{53F4B6E7-90C6-4C0C-9BD1-940C7D605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076825"/>
            <a:ext cx="3714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Financial Planner</a:t>
            </a:r>
          </a:p>
        </p:txBody>
      </p:sp>
      <p:sp>
        <p:nvSpPr>
          <p:cNvPr id="10" name="planner-body">
            <a:extLst xmlns:a="http://schemas.openxmlformats.org/drawingml/2006/main">
              <a:ext uri="{FF2B5EF4-FFF2-40B4-BE49-F238E27FC236}">
                <a16:creationId xmlns:a16="http://schemas.microsoft.com/office/drawing/2014/main" id="{063F303A-D216-4CC2-BB3F-AAA88A492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476875"/>
            <a:ext cx="514350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D625B"/>
                </a:solidFill>
                <a:latin typeface="Aptos"/>
                <a:ea typeface="Aptos"/>
                <a:cs typeface="Aptos"/>
              </a:rPr>
              <a:t>Scenario-based financial planning with actionable summaries.</a:t>
            </a:r>
          </a:p>
        </p:txBody>
      </p:sp>
      <p:sp>
        <p:nvSpPr>
          <p:cNvPr id="11" name="planner-tech-bg">
            <a:extLst xmlns:a="http://schemas.openxmlformats.org/drawingml/2006/main">
              <a:ext uri="{FF2B5EF4-FFF2-40B4-BE49-F238E27FC236}">
                <a16:creationId xmlns:a16="http://schemas.microsoft.com/office/drawing/2014/main" id="{9F535B13-A4F7-4283-89CC-1741A44F1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5038725"/>
            <a:ext cx="12573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12" name="planner-tech-text">
            <a:extLst xmlns:a="http://schemas.openxmlformats.org/drawingml/2006/main">
              <a:ext uri="{FF2B5EF4-FFF2-40B4-BE49-F238E27FC236}">
                <a16:creationId xmlns:a16="http://schemas.microsoft.com/office/drawing/2014/main" id="{28B14AE7-CD7A-4DC2-AE14-73B72BAE6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5105400"/>
            <a:ext cx="10287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STREAMLIT</a:t>
            </a:r>
          </a:p>
        </p:txBody>
      </p:sp>
      <p:sp>
        <p:nvSpPr>
          <p:cNvPr id="13" name="snpmb-title">
            <a:extLst xmlns:a="http://schemas.openxmlformats.org/drawingml/2006/main">
              <a:ext uri="{FF2B5EF4-FFF2-40B4-BE49-F238E27FC236}">
                <a16:creationId xmlns:a16="http://schemas.microsoft.com/office/drawing/2014/main" id="{AFB30CC7-DA94-4D57-B4E3-F1D0F5EF4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76825"/>
            <a:ext cx="3714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SNPMB Analyst</a:t>
            </a:r>
          </a:p>
        </p:txBody>
      </p:sp>
      <p:sp>
        <p:nvSpPr>
          <p:cNvPr id="14" name="snpmb-body">
            <a:extLst xmlns:a="http://schemas.openxmlformats.org/drawingml/2006/main">
              <a:ext uri="{FF2B5EF4-FFF2-40B4-BE49-F238E27FC236}">
                <a16:creationId xmlns:a16="http://schemas.microsoft.com/office/drawing/2014/main" id="{D104936C-38E2-43AB-8846-5AF59A6DA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476875"/>
            <a:ext cx="514350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D625B"/>
                </a:solidFill>
                <a:latin typeface="Aptos"/>
                <a:ea typeface="Aptos"/>
                <a:cs typeface="Aptos"/>
              </a:rPr>
              <a:t>Exploration and comparison for Indonesia’s university admission pathway.</a:t>
            </a:r>
          </a:p>
        </p:txBody>
      </p:sp>
      <p:sp>
        <p:nvSpPr>
          <p:cNvPr id="15" name="snpmb-tech-bg">
            <a:extLst xmlns:a="http://schemas.openxmlformats.org/drawingml/2006/main">
              <a:ext uri="{FF2B5EF4-FFF2-40B4-BE49-F238E27FC236}">
                <a16:creationId xmlns:a16="http://schemas.microsoft.com/office/drawing/2014/main" id="{26D78B8C-4BDA-42E4-9630-F2139EED8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5038725"/>
            <a:ext cx="12573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16" name="snpmb-tech-text">
            <a:extLst xmlns:a="http://schemas.openxmlformats.org/drawingml/2006/main">
              <a:ext uri="{FF2B5EF4-FFF2-40B4-BE49-F238E27FC236}">
                <a16:creationId xmlns:a16="http://schemas.microsoft.com/office/drawing/2014/main" id="{5631348D-BF84-4FFB-B03C-2D8BB42E5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8950" y="5105400"/>
            <a:ext cx="10287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STREAMLIT</a:t>
            </a:r>
          </a:p>
        </p:txBody>
      </p:sp>
      <p:sp>
        <p:nvSpPr>
          <p:cNvPr id="17" name="footer-line-gold-6">
            <a:extLst xmlns:a="http://schemas.openxmlformats.org/drawingml/2006/main">
              <a:ext uri="{FF2B5EF4-FFF2-40B4-BE49-F238E27FC236}">
                <a16:creationId xmlns:a16="http://schemas.microsoft.com/office/drawing/2014/main" id="{9B84F3A5-F36B-4E69-AB3B-9D23A7500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29375"/>
            <a:ext cx="52768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18" name="footer-line-coral-6">
            <a:extLst xmlns:a="http://schemas.openxmlformats.org/drawingml/2006/main">
              <a:ext uri="{FF2B5EF4-FFF2-40B4-BE49-F238E27FC236}">
                <a16:creationId xmlns:a16="http://schemas.microsoft.com/office/drawing/2014/main" id="{5FE01863-A006-48D8-80F3-9AFDAB8BD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6429375"/>
            <a:ext cx="26384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55B"/>
          </a:solidFill>
          <a:ln xmlns:a="http://schemas.openxmlformats.org/drawingml/2006/main" w="0">
            <a:solidFill>
              <a:srgbClr val="FF755B"/>
            </a:solidFill>
            <a:prstDash val="solid"/>
          </a:ln>
        </p:spPr>
      </p:sp>
      <p:sp>
        <p:nvSpPr>
          <p:cNvPr id="19" name="footer-line-teal-6">
            <a:extLst xmlns:a="http://schemas.openxmlformats.org/drawingml/2006/main">
              <a:ext uri="{FF2B5EF4-FFF2-40B4-BE49-F238E27FC236}">
                <a16:creationId xmlns:a16="http://schemas.microsoft.com/office/drawing/2014/main" id="{E215FB64-C2DF-4788-BD36-BFF1A389E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6429375"/>
            <a:ext cx="26384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0D6C5"/>
          </a:solidFill>
          <a:ln xmlns:a="http://schemas.openxmlformats.org/drawingml/2006/main" w="0">
            <a:solidFill>
              <a:srgbClr val="50D6C5"/>
            </a:solidFill>
            <a:prstDash val="solid"/>
          </a:ln>
        </p:spPr>
      </p:sp>
      <p:sp>
        <p:nvSpPr>
          <p:cNvPr id="20" name="footer-name-6">
            <a:extLst xmlns:a="http://schemas.openxmlformats.org/drawingml/2006/main">
              <a:ext uri="{FF2B5EF4-FFF2-40B4-BE49-F238E27FC236}">
                <a16:creationId xmlns:a16="http://schemas.microsoft.com/office/drawing/2014/main" id="{E6524ABD-8412-4EC9-A1EA-A06CA8A62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534150"/>
            <a:ext cx="495300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750" b="1">
                <a:solidFill>
                  <a:srgbClr val="6D625B"/>
                </a:solidFill>
                <a:latin typeface="Consolas"/>
                <a:ea typeface="Consolas"/>
                <a:cs typeface="Consolas"/>
              </a:defRPr>
            </a:pPr>
            <a:r>
              <a:rPr sz="750" b="1">
                <a:solidFill>
                  <a:srgbClr val="6D625B"/>
                </a:solidFill>
                <a:latin typeface="Consolas"/>
                <a:ea typeface="Consolas"/>
                <a:cs typeface="Consolas"/>
              </a:rPr>
              <a:t>~/ali_  /  DATA INTELLIGENCE PORTFOLIO</a:t>
            </a:r>
          </a:p>
        </p:txBody>
      </p:sp>
      <p:sp>
        <p:nvSpPr>
          <p:cNvPr id="21" name="footer-page-6">
            <a:extLst xmlns:a="http://schemas.openxmlformats.org/drawingml/2006/main">
              <a:ext uri="{FF2B5EF4-FFF2-40B4-BE49-F238E27FC236}">
                <a16:creationId xmlns:a16="http://schemas.microsoft.com/office/drawing/2014/main" id="{F8F586FB-EE99-489C-8426-6788904C0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96050"/>
            <a:ext cx="5143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FF755B"/>
                </a:solidFill>
                <a:latin typeface="Consolas"/>
                <a:ea typeface="Consolas"/>
                <a:cs typeface="Consolas"/>
              </a:defRPr>
            </a:pPr>
            <a:r>
              <a:rPr sz="750" b="1">
                <a:solidFill>
                  <a:srgbClr val="FF755B"/>
                </a:solidFill>
                <a:latin typeface="Consolas"/>
                <a:ea typeface="Consolas"/>
                <a:cs typeface="Consolas"/>
              </a:rPr>
              <a:t>06</a:t>
            </a:r>
          </a:p>
        </p:txBody>
      </p:sp>
      <p:pic>
        <p:nvPicPr>
          <p:cNvPr id="4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4accc41120413a"/>
          <a:srcRect xmlns:a="http://schemas.openxmlformats.org/drawingml/2006/main" l="0" t="5719" r="0" b="571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2450" y="2105025"/>
            <a:ext cx="5181600" cy="2581275"/>
          </a:xfrm>
          <a:prstGeom xmlns:a="http://schemas.openxmlformats.org/drawingml/2006/main" prst="roundRect">
            <a:avLst>
              <a:gd name="adj" fmla="val 2952"/>
            </a:avLst>
          </a:prstGeom>
        </p:spPr>
      </p:pic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e76573a456484e"/>
          <a:srcRect xmlns:a="http://schemas.openxmlformats.org/drawingml/2006/main" l="0" t="5719" r="0" b="571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57950" y="2105025"/>
            <a:ext cx="5181600" cy="2581275"/>
          </a:xfrm>
          <a:prstGeom xmlns:a="http://schemas.openxmlformats.org/drawingml/2006/main" prst="roundRect">
            <a:avLst>
              <a:gd name="adj" fmla="val 2952"/>
            </a:avLst>
          </a:prstGeom>
        </p:spPr>
      </p:pic>
    </p:spTree>
    <p:extLst>
      <p:ext uri="{BB962C8B-B14F-4D97-AF65-F5344CB8AC3E}">
        <p14:creationId xmlns:p14="http://schemas.microsoft.com/office/powerpoint/2010/main" val="175408966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07-market-products-canvas">
            <a:extLst xmlns:a="http://schemas.openxmlformats.org/drawingml/2006/main">
              <a:ext uri="{FF2B5EF4-FFF2-40B4-BE49-F238E27FC236}">
                <a16:creationId xmlns:a16="http://schemas.microsoft.com/office/drawing/2014/main" id="{DE7367E3-81C3-4B17-A7C5-6866741B4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1E8"/>
          </a:solidFill>
          <a:ln xmlns:a="http://schemas.openxmlformats.org/drawingml/2006/main" w="0">
            <a:solidFill>
              <a:srgbClr val="F7F1E8"/>
            </a:solidFill>
            <a:prstDash val="solid"/>
          </a:ln>
        </p:spPr>
      </p:sp>
      <p:sp>
        <p:nvSpPr>
          <p:cNvPr id="2" name="07-market-products-edge-gold">
            <a:extLst xmlns:a="http://schemas.openxmlformats.org/drawingml/2006/main">
              <a:ext uri="{FF2B5EF4-FFF2-40B4-BE49-F238E27FC236}">
                <a16:creationId xmlns:a16="http://schemas.microsoft.com/office/drawing/2014/main" id="{64437B72-EB7A-48A0-AB68-4BA435EF2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3" name="07-market-products-edge-coral">
            <a:extLst xmlns:a="http://schemas.openxmlformats.org/drawingml/2006/main">
              <a:ext uri="{FF2B5EF4-FFF2-40B4-BE49-F238E27FC236}">
                <a16:creationId xmlns:a16="http://schemas.microsoft.com/office/drawing/2014/main" id="{D58621E7-47CB-4C16-85CC-4A975742C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55B"/>
          </a:solidFill>
          <a:ln xmlns:a="http://schemas.openxmlformats.org/drawingml/2006/main" w="0">
            <a:solidFill>
              <a:srgbClr val="FF755B"/>
            </a:solidFill>
            <a:prstDash val="solid"/>
          </a:ln>
        </p:spPr>
      </p:sp>
      <p:sp>
        <p:nvSpPr>
          <p:cNvPr id="4" name="07-market-products-edge-teal">
            <a:extLst xmlns:a="http://schemas.openxmlformats.org/drawingml/2006/main">
              <a:ext uri="{FF2B5EF4-FFF2-40B4-BE49-F238E27FC236}">
                <a16:creationId xmlns:a16="http://schemas.microsoft.com/office/drawing/2014/main" id="{35960CC0-CAF6-47B9-AE2C-D3E68BA79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57200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0D6C5"/>
          </a:solidFill>
          <a:ln xmlns:a="http://schemas.openxmlformats.org/drawingml/2006/main" w="0">
            <a:solidFill>
              <a:srgbClr val="50D6C5"/>
            </a:solidFill>
            <a:prstDash val="solid"/>
          </a:ln>
        </p:spPr>
      </p:sp>
      <p:sp>
        <p:nvSpPr>
          <p:cNvPr id="5" name="eyebrow-7">
            <a:extLst xmlns:a="http://schemas.openxmlformats.org/drawingml/2006/main">
              <a:ext uri="{FF2B5EF4-FFF2-40B4-BE49-F238E27FC236}">
                <a16:creationId xmlns:a16="http://schemas.microsoft.com/office/drawing/2014/main" id="{274113CA-5D3C-4B46-B991-5CB4189C1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7239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FF755B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FF755B"/>
                </a:solidFill>
                <a:latin typeface="Consolas"/>
                <a:ea typeface="Consolas"/>
                <a:cs typeface="Consolas"/>
              </a:rPr>
              <a:t>MARKET INTELLIGENCE</a:t>
            </a:r>
          </a:p>
        </p:txBody>
      </p:sp>
      <p:sp>
        <p:nvSpPr>
          <p:cNvPr id="6" name="title-7">
            <a:extLst xmlns:a="http://schemas.openxmlformats.org/drawingml/2006/main">
              <a:ext uri="{FF2B5EF4-FFF2-40B4-BE49-F238E27FC236}">
                <a16:creationId xmlns:a16="http://schemas.microsoft.com/office/drawing/2014/main" id="{4FCCFD00-2432-401B-9B70-AE0B6C5F5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42925"/>
            <a:ext cx="10668000" cy="914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Financial-market analysis becomes clearer when the product leads the user.</a:t>
            </a:r>
          </a:p>
        </p:txBody>
      </p:sp>
      <p:sp>
        <p:nvSpPr>
          <p:cNvPr id="7" name="market-left-panel">
            <a:extLst xmlns:a="http://schemas.openxmlformats.org/drawingml/2006/main">
              <a:ext uri="{FF2B5EF4-FFF2-40B4-BE49-F238E27FC236}">
                <a16:creationId xmlns:a16="http://schemas.microsoft.com/office/drawing/2014/main" id="{6E6788E3-F9F6-4DEA-BFD8-24392C6D4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19300"/>
            <a:ext cx="5334000" cy="3857625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9525">
            <a:solidFill>
              <a:srgbClr val="D9CEC2"/>
            </a:solidFill>
            <a:prstDash val="solid"/>
          </a:ln>
        </p:spPr>
      </p:sp>
      <p:sp>
        <p:nvSpPr>
          <p:cNvPr id="8" name="market-right-panel">
            <a:extLst xmlns:a="http://schemas.openxmlformats.org/drawingml/2006/main">
              <a:ext uri="{FF2B5EF4-FFF2-40B4-BE49-F238E27FC236}">
                <a16:creationId xmlns:a16="http://schemas.microsoft.com/office/drawing/2014/main" id="{4CBCC058-245E-4B9A-BE52-817FC8314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2019300"/>
            <a:ext cx="5715000" cy="3857625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9525">
            <a:solidFill>
              <a:srgbClr val="D9CEC2"/>
            </a:solidFill>
            <a:prstDash val="solid"/>
          </a:ln>
        </p:spPr>
      </p:sp>
      <p:sp>
        <p:nvSpPr>
          <p:cNvPr id="9" name="ipo-eyebrow">
            <a:extLst xmlns:a="http://schemas.openxmlformats.org/drawingml/2006/main">
              <a:ext uri="{FF2B5EF4-FFF2-40B4-BE49-F238E27FC236}">
                <a16:creationId xmlns:a16="http://schemas.microsoft.com/office/drawing/2014/main" id="{868613C3-9549-4482-9EA6-53BFA5497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66950"/>
            <a:ext cx="17145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FF755B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F755B"/>
                </a:solidFill>
                <a:latin typeface="Aptos"/>
                <a:ea typeface="Aptos"/>
                <a:cs typeface="Aptos"/>
              </a:rPr>
              <a:t>IPO TERMINAL</a:t>
            </a:r>
          </a:p>
        </p:txBody>
      </p:sp>
      <p:sp>
        <p:nvSpPr>
          <p:cNvPr id="10" name="ipo-title">
            <a:extLst xmlns:a="http://schemas.openxmlformats.org/drawingml/2006/main">
              <a:ext uri="{FF2B5EF4-FFF2-40B4-BE49-F238E27FC236}">
                <a16:creationId xmlns:a16="http://schemas.microsoft.com/office/drawing/2014/main" id="{6730570D-47B7-457F-BC9F-0B2FAEB90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00325"/>
            <a:ext cx="4476750" cy="7143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Screen new listings</a:t>
            </a:r>
          </a:p>
          <a:p xmlns:a="http://schemas.openxmlformats.org/drawingml/2006/main">
            <a:pPr algn="l">
              <a:buNone/>
              <a:defRPr sz="15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with a focused workflow.</a:t>
            </a:r>
          </a:p>
        </p:txBody>
      </p:sp>
      <p:sp>
        <p:nvSpPr>
          <p:cNvPr id="11" name="ipo-copy">
            <a:extLst xmlns:a="http://schemas.openxmlformats.org/drawingml/2006/main">
              <a:ext uri="{FF2B5EF4-FFF2-40B4-BE49-F238E27FC236}">
                <a16:creationId xmlns:a16="http://schemas.microsoft.com/office/drawing/2014/main" id="{4272AF03-6E29-41CF-B1F5-F173865F8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05200"/>
            <a:ext cx="457200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D625B"/>
                </a:solidFill>
                <a:latin typeface="Aptos"/>
                <a:ea typeface="Aptos"/>
                <a:cs typeface="Aptos"/>
              </a:rPr>
              <a:t>A product view designed to reduce cognitive load while comparing IPO opportunities.</a:t>
            </a:r>
          </a:p>
        </p:txBody>
      </p:sp>
      <p:sp>
        <p:nvSpPr>
          <p:cNvPr id="12" name="ipo-url">
            <a:extLst xmlns:a="http://schemas.openxmlformats.org/drawingml/2006/main">
              <a:ext uri="{FF2B5EF4-FFF2-40B4-BE49-F238E27FC236}">
                <a16:creationId xmlns:a16="http://schemas.microsoft.com/office/drawing/2014/main" id="{535A7BCF-88B5-4A75-812A-1ABAE0EC9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25717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FF755B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F755B"/>
                </a:solidFill>
                <a:latin typeface="Aptos"/>
                <a:ea typeface="Aptos"/>
                <a:cs typeface="Aptos"/>
              </a:rPr>
              <a:t>ypcemas.streamlit.app</a:t>
            </a:r>
          </a:p>
        </p:txBody>
      </p:sp>
      <p:sp>
        <p:nvSpPr>
          <p:cNvPr id="13" name="ihsg-eyebrow">
            <a:extLst xmlns:a="http://schemas.openxmlformats.org/drawingml/2006/main">
              <a:ext uri="{FF2B5EF4-FFF2-40B4-BE49-F238E27FC236}">
                <a16:creationId xmlns:a16="http://schemas.microsoft.com/office/drawing/2014/main" id="{03F1432F-A804-43B8-A05D-C5BA7BC51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266950"/>
            <a:ext cx="17145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FF755B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F755B"/>
                </a:solidFill>
                <a:latin typeface="Aptos"/>
                <a:ea typeface="Aptos"/>
                <a:cs typeface="Aptos"/>
              </a:rPr>
              <a:t>IHSG ANALYSIS</a:t>
            </a:r>
          </a:p>
        </p:txBody>
      </p:sp>
      <p:sp>
        <p:nvSpPr>
          <p:cNvPr id="14" name="ihsg-title">
            <a:extLst xmlns:a="http://schemas.openxmlformats.org/drawingml/2006/main">
              <a:ext uri="{FF2B5EF4-FFF2-40B4-BE49-F238E27FC236}">
                <a16:creationId xmlns:a16="http://schemas.microsoft.com/office/drawing/2014/main" id="{8C70F14F-2407-4CA0-91A0-29494C9BE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600325"/>
            <a:ext cx="4953000" cy="7143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Explore market signals</a:t>
            </a:r>
          </a:p>
          <a:p xmlns:a="http://schemas.openxmlformats.org/drawingml/2006/main">
            <a:pPr algn="l">
              <a:buNone/>
              <a:defRPr sz="15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in one visual workspace.</a:t>
            </a:r>
          </a:p>
        </p:txBody>
      </p:sp>
      <p:sp>
        <p:nvSpPr>
          <p:cNvPr id="15" name="ihsg-url">
            <a:extLst xmlns:a="http://schemas.openxmlformats.org/drawingml/2006/main">
              <a:ext uri="{FF2B5EF4-FFF2-40B4-BE49-F238E27FC236}">
                <a16:creationId xmlns:a16="http://schemas.microsoft.com/office/drawing/2014/main" id="{44AA251D-6818-49E2-BEE0-8F7C50D7F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5400675"/>
            <a:ext cx="25717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FF755B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F755B"/>
                </a:solidFill>
                <a:latin typeface="Aptos"/>
                <a:ea typeface="Aptos"/>
                <a:cs typeface="Aptos"/>
              </a:rPr>
              <a:t>ypcsaham.streamlit.app</a:t>
            </a:r>
          </a:p>
        </p:txBody>
      </p:sp>
      <p:sp>
        <p:nvSpPr>
          <p:cNvPr id="16" name="footer-line-gold-7">
            <a:extLst xmlns:a="http://schemas.openxmlformats.org/drawingml/2006/main">
              <a:ext uri="{FF2B5EF4-FFF2-40B4-BE49-F238E27FC236}">
                <a16:creationId xmlns:a16="http://schemas.microsoft.com/office/drawing/2014/main" id="{9063E10C-1E3B-4F5C-8430-412632A74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29375"/>
            <a:ext cx="52768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17" name="footer-line-coral-7">
            <a:extLst xmlns:a="http://schemas.openxmlformats.org/drawingml/2006/main">
              <a:ext uri="{FF2B5EF4-FFF2-40B4-BE49-F238E27FC236}">
                <a16:creationId xmlns:a16="http://schemas.microsoft.com/office/drawing/2014/main" id="{D06331ED-8D81-47DD-9388-74A512099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6429375"/>
            <a:ext cx="26384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55B"/>
          </a:solidFill>
          <a:ln xmlns:a="http://schemas.openxmlformats.org/drawingml/2006/main" w="0">
            <a:solidFill>
              <a:srgbClr val="FF755B"/>
            </a:solidFill>
            <a:prstDash val="solid"/>
          </a:ln>
        </p:spPr>
      </p:sp>
      <p:sp>
        <p:nvSpPr>
          <p:cNvPr id="18" name="footer-line-teal-7">
            <a:extLst xmlns:a="http://schemas.openxmlformats.org/drawingml/2006/main">
              <a:ext uri="{FF2B5EF4-FFF2-40B4-BE49-F238E27FC236}">
                <a16:creationId xmlns:a16="http://schemas.microsoft.com/office/drawing/2014/main" id="{9AE6866F-6B76-4217-BCA5-E06EB2A5C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6429375"/>
            <a:ext cx="26384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0D6C5"/>
          </a:solidFill>
          <a:ln xmlns:a="http://schemas.openxmlformats.org/drawingml/2006/main" w="0">
            <a:solidFill>
              <a:srgbClr val="50D6C5"/>
            </a:solidFill>
            <a:prstDash val="solid"/>
          </a:ln>
        </p:spPr>
      </p:sp>
      <p:sp>
        <p:nvSpPr>
          <p:cNvPr id="19" name="footer-name-7">
            <a:extLst xmlns:a="http://schemas.openxmlformats.org/drawingml/2006/main">
              <a:ext uri="{FF2B5EF4-FFF2-40B4-BE49-F238E27FC236}">
                <a16:creationId xmlns:a16="http://schemas.microsoft.com/office/drawing/2014/main" id="{779DEBA5-E818-4A61-ACE4-31A2C3D3E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534150"/>
            <a:ext cx="495300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750" b="1">
                <a:solidFill>
                  <a:srgbClr val="6D625B"/>
                </a:solidFill>
                <a:latin typeface="Consolas"/>
                <a:ea typeface="Consolas"/>
                <a:cs typeface="Consolas"/>
              </a:defRPr>
            </a:pPr>
            <a:r>
              <a:rPr sz="750" b="1">
                <a:solidFill>
                  <a:srgbClr val="6D625B"/>
                </a:solidFill>
                <a:latin typeface="Consolas"/>
                <a:ea typeface="Consolas"/>
                <a:cs typeface="Consolas"/>
              </a:rPr>
              <a:t>~/ali_  /  DATA INTELLIGENCE PORTFOLIO</a:t>
            </a:r>
          </a:p>
        </p:txBody>
      </p:sp>
      <p:sp>
        <p:nvSpPr>
          <p:cNvPr id="20" name="footer-page-7">
            <a:extLst xmlns:a="http://schemas.openxmlformats.org/drawingml/2006/main">
              <a:ext uri="{FF2B5EF4-FFF2-40B4-BE49-F238E27FC236}">
                <a16:creationId xmlns:a16="http://schemas.microsoft.com/office/drawing/2014/main" id="{3D63983A-945A-4BE2-94F8-7D2BE3E13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96050"/>
            <a:ext cx="5143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FF755B"/>
                </a:solidFill>
                <a:latin typeface="Consolas"/>
                <a:ea typeface="Consolas"/>
                <a:cs typeface="Consolas"/>
              </a:defRPr>
            </a:pPr>
            <a:r>
              <a:rPr sz="750" b="1">
                <a:solidFill>
                  <a:srgbClr val="FF755B"/>
                </a:solidFill>
                <a:latin typeface="Consolas"/>
                <a:ea typeface="Consolas"/>
                <a:cs typeface="Consolas"/>
              </a:rPr>
              <a:t>07</a:t>
            </a:r>
          </a:p>
        </p:txBody>
      </p:sp>
      <p:pic>
        <p:nvPicPr>
          <p:cNvPr id="4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93be3a933f48e9"/>
          <a:stretch xmlns:a="http://schemas.openxmlformats.org/drawingml/2006/main"/>
        </p:blipFill>
        <p:spPr>
          <a:xfrm xmlns:a="http://schemas.openxmlformats.org/drawingml/2006/main">
            <a:off x="1728012" y="4038600"/>
            <a:ext cx="2639977" cy="1485900"/>
          </a:xfrm>
          <a:prstGeom xmlns:a="http://schemas.openxmlformats.org/drawingml/2006/main" prst="roundRect">
            <a:avLst>
              <a:gd name="adj" fmla="val 5128"/>
            </a:avLst>
          </a:prstGeom>
        </p:spPr>
      </p:pic>
      <p:pic>
        <p:nvPicPr>
          <p:cNvPr id="4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4cb9a244894f00"/>
          <a:stretch xmlns:a="http://schemas.openxmlformats.org/drawingml/2006/main"/>
        </p:blipFill>
        <p:spPr>
          <a:xfrm xmlns:a="http://schemas.openxmlformats.org/drawingml/2006/main">
            <a:off x="7485592" y="3552825"/>
            <a:ext cx="2878667" cy="1619250"/>
          </a:xfrm>
          <a:prstGeom xmlns:a="http://schemas.openxmlformats.org/drawingml/2006/main" prst="roundRect">
            <a:avLst>
              <a:gd name="adj" fmla="val 4706"/>
            </a:avLst>
          </a:prstGeom>
        </p:spPr>
      </p:pic>
    </p:spTree>
    <p:extLst>
      <p:ext uri="{BB962C8B-B14F-4D97-AF65-F5344CB8AC3E}">
        <p14:creationId xmlns:p14="http://schemas.microsoft.com/office/powerpoint/2010/main" val="146997893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08-ml-evidence-canvas">
            <a:extLst xmlns:a="http://schemas.openxmlformats.org/drawingml/2006/main">
              <a:ext uri="{FF2B5EF4-FFF2-40B4-BE49-F238E27FC236}">
                <a16:creationId xmlns:a16="http://schemas.microsoft.com/office/drawing/2014/main" id="{BB8D3548-C68C-400C-9B61-006B51F8A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1E8"/>
          </a:solidFill>
          <a:ln xmlns:a="http://schemas.openxmlformats.org/drawingml/2006/main" w="0">
            <a:solidFill>
              <a:srgbClr val="F7F1E8"/>
            </a:solidFill>
            <a:prstDash val="solid"/>
          </a:ln>
        </p:spPr>
      </p:sp>
      <p:sp>
        <p:nvSpPr>
          <p:cNvPr id="2" name="08-ml-evidence-edge-gold">
            <a:extLst xmlns:a="http://schemas.openxmlformats.org/drawingml/2006/main">
              <a:ext uri="{FF2B5EF4-FFF2-40B4-BE49-F238E27FC236}">
                <a16:creationId xmlns:a16="http://schemas.microsoft.com/office/drawing/2014/main" id="{3D80AA65-2279-41E9-8797-CDE7CAB5C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3" name="08-ml-evidence-edge-coral">
            <a:extLst xmlns:a="http://schemas.openxmlformats.org/drawingml/2006/main">
              <a:ext uri="{FF2B5EF4-FFF2-40B4-BE49-F238E27FC236}">
                <a16:creationId xmlns:a16="http://schemas.microsoft.com/office/drawing/2014/main" id="{8E85FA43-65FC-4504-B5FA-9A01EECF1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55B"/>
          </a:solidFill>
          <a:ln xmlns:a="http://schemas.openxmlformats.org/drawingml/2006/main" w="0">
            <a:solidFill>
              <a:srgbClr val="FF755B"/>
            </a:solidFill>
            <a:prstDash val="solid"/>
          </a:ln>
        </p:spPr>
      </p:sp>
      <p:sp>
        <p:nvSpPr>
          <p:cNvPr id="4" name="08-ml-evidence-edge-teal">
            <a:extLst xmlns:a="http://schemas.openxmlformats.org/drawingml/2006/main">
              <a:ext uri="{FF2B5EF4-FFF2-40B4-BE49-F238E27FC236}">
                <a16:creationId xmlns:a16="http://schemas.microsoft.com/office/drawing/2014/main" id="{AF905316-705A-4913-9BEC-04529094A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57200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0D6C5"/>
          </a:solidFill>
          <a:ln xmlns:a="http://schemas.openxmlformats.org/drawingml/2006/main" w="0">
            <a:solidFill>
              <a:srgbClr val="50D6C5"/>
            </a:solidFill>
            <a:prstDash val="solid"/>
          </a:ln>
        </p:spPr>
      </p:sp>
      <p:sp>
        <p:nvSpPr>
          <p:cNvPr id="5" name="eyebrow-8">
            <a:extLst xmlns:a="http://schemas.openxmlformats.org/drawingml/2006/main">
              <a:ext uri="{FF2B5EF4-FFF2-40B4-BE49-F238E27FC236}">
                <a16:creationId xmlns:a16="http://schemas.microsoft.com/office/drawing/2014/main" id="{487DC618-F8B8-4BEB-A935-EAFF88413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7239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FF755B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FF755B"/>
                </a:solidFill>
                <a:latin typeface="Consolas"/>
                <a:ea typeface="Consolas"/>
                <a:cs typeface="Consolas"/>
              </a:rPr>
              <a:t>FORECASTING</a:t>
            </a:r>
          </a:p>
        </p:txBody>
      </p:sp>
      <p:sp>
        <p:nvSpPr>
          <p:cNvPr id="6" name="title-8">
            <a:extLst xmlns:a="http://schemas.openxmlformats.org/drawingml/2006/main">
              <a:ext uri="{FF2B5EF4-FFF2-40B4-BE49-F238E27FC236}">
                <a16:creationId xmlns:a16="http://schemas.microsoft.com/office/drawing/2014/main" id="{A09CF7FF-301E-4AD9-9919-0ED5C229D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42925"/>
            <a:ext cx="10668000" cy="914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Forecasting connects model quality to real planning decisions.</a:t>
            </a:r>
          </a:p>
        </p:txBody>
      </p:sp>
      <p:sp>
        <p:nvSpPr>
          <p:cNvPr id="7" name="food-image-frame">
            <a:extLst xmlns:a="http://schemas.openxmlformats.org/drawingml/2006/main">
              <a:ext uri="{FF2B5EF4-FFF2-40B4-BE49-F238E27FC236}">
                <a16:creationId xmlns:a16="http://schemas.microsoft.com/office/drawing/2014/main" id="{FAE550B9-2B1B-4882-91A4-9BFA235B2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981200"/>
            <a:ext cx="619125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9525">
            <a:solidFill>
              <a:srgbClr val="D9CEC2"/>
            </a:solidFill>
            <a:prstDash val="solid"/>
          </a:ln>
        </p:spPr>
      </p:sp>
      <p:sp>
        <p:nvSpPr>
          <p:cNvPr id="8" name="food-metric-card">
            <a:extLst xmlns:a="http://schemas.openxmlformats.org/drawingml/2006/main">
              <a:ext uri="{FF2B5EF4-FFF2-40B4-BE49-F238E27FC236}">
                <a16:creationId xmlns:a16="http://schemas.microsoft.com/office/drawing/2014/main" id="{F80BD0D1-1F44-4D6C-926C-74EDCF1C0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1981200"/>
            <a:ext cx="2286000" cy="1771650"/>
          </a:xfrm>
          <a:prstGeom xmlns:a="http://schemas.openxmlformats.org/drawingml/2006/main" prst="roundRect">
            <a:avLst>
              <a:gd name="adj" fmla="val 6452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9525">
            <a:solidFill>
              <a:srgbClr val="D9CEC2"/>
            </a:solidFill>
            <a:prstDash val="solid"/>
          </a:ln>
        </p:spPr>
      </p:sp>
      <p:sp>
        <p:nvSpPr>
          <p:cNvPr id="9" name="food-metric">
            <a:extLst xmlns:a="http://schemas.openxmlformats.org/drawingml/2006/main">
              <a:ext uri="{FF2B5EF4-FFF2-40B4-BE49-F238E27FC236}">
                <a16:creationId xmlns:a16="http://schemas.microsoft.com/office/drawing/2014/main" id="{360167B3-779A-4D3F-8A0A-46D57C556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4225" y="2305050"/>
            <a:ext cx="180975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3450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85.1%</a:t>
            </a:r>
          </a:p>
        </p:txBody>
      </p:sp>
      <p:sp>
        <p:nvSpPr>
          <p:cNvPr id="10" name="food-metric-label">
            <a:extLst xmlns:a="http://schemas.openxmlformats.org/drawingml/2006/main">
              <a:ext uri="{FF2B5EF4-FFF2-40B4-BE49-F238E27FC236}">
                <a16:creationId xmlns:a16="http://schemas.microsoft.com/office/drawing/2014/main" id="{7CA48D61-0679-4FF1-8F60-E54677ACA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4225" y="3105150"/>
            <a:ext cx="180975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0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D625B"/>
                </a:solidFill>
                <a:latin typeface="Aptos"/>
                <a:ea typeface="Aptos"/>
                <a:cs typeface="Aptos"/>
              </a:rPr>
              <a:t>R² across 34 provinces</a:t>
            </a:r>
          </a:p>
        </p:txBody>
      </p:sp>
      <p:sp>
        <p:nvSpPr>
          <p:cNvPr id="11" name="stock-metric-card">
            <a:extLst xmlns:a="http://schemas.openxmlformats.org/drawingml/2006/main">
              <a:ext uri="{FF2B5EF4-FFF2-40B4-BE49-F238E27FC236}">
                <a16:creationId xmlns:a16="http://schemas.microsoft.com/office/drawing/2014/main" id="{F93EFCA8-F0A5-4B40-95B0-2436ED7FD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1981200"/>
            <a:ext cx="2381250" cy="1771650"/>
          </a:xfrm>
          <a:prstGeom xmlns:a="http://schemas.openxmlformats.org/drawingml/2006/main" prst="roundRect">
            <a:avLst>
              <a:gd name="adj" fmla="val 6452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9525">
            <a:solidFill>
              <a:srgbClr val="D9CEC2"/>
            </a:solidFill>
            <a:prstDash val="solid"/>
          </a:ln>
        </p:spPr>
      </p:sp>
      <p:sp>
        <p:nvSpPr>
          <p:cNvPr id="12" name="stock-metric">
            <a:extLst xmlns:a="http://schemas.openxmlformats.org/drawingml/2006/main">
              <a:ext uri="{FF2B5EF4-FFF2-40B4-BE49-F238E27FC236}">
                <a16:creationId xmlns:a16="http://schemas.microsoft.com/office/drawing/2014/main" id="{90895F44-2B20-4045-BFDE-B79BC8260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2305050"/>
            <a:ext cx="180975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68841"/>
          </a:bodyPr>
          <a:lstStyle xmlns:a="http://schemas.openxmlformats.org/drawingml/2006/main"/>
          <a:p xmlns:a="http://schemas.openxmlformats.org/drawingml/2006/main">
            <a:pPr algn="ctr">
              <a:buNone/>
              <a:defRPr sz="3450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TIME</a:t>
            </a:r>
          </a:p>
          <a:p xmlns:a="http://schemas.openxmlformats.org/drawingml/2006/main">
            <a:pPr algn="ctr">
              <a:buNone/>
              <a:defRPr sz="3450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SERIES</a:t>
            </a:r>
          </a:p>
        </p:txBody>
      </p:sp>
      <p:sp>
        <p:nvSpPr>
          <p:cNvPr id="13" name="stock-metric-label">
            <a:extLst xmlns:a="http://schemas.openxmlformats.org/drawingml/2006/main">
              <a:ext uri="{FF2B5EF4-FFF2-40B4-BE49-F238E27FC236}">
                <a16:creationId xmlns:a16="http://schemas.microsoft.com/office/drawing/2014/main" id="{BFAAEDE1-A196-42E2-BA65-CAB6AEEA7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3105150"/>
            <a:ext cx="1952625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9895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0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D625B"/>
                </a:solidFill>
                <a:latin typeface="Aptos"/>
                <a:ea typeface="Aptos"/>
                <a:cs typeface="Aptos"/>
              </a:rPr>
              <a:t>Cerebrum product forecasting</a:t>
            </a:r>
          </a:p>
        </p:txBody>
      </p:sp>
      <p:sp>
        <p:nvSpPr>
          <p:cNvPr id="14" name="food-title">
            <a:extLst xmlns:a="http://schemas.openxmlformats.org/drawingml/2006/main">
              <a:ext uri="{FF2B5EF4-FFF2-40B4-BE49-F238E27FC236}">
                <a16:creationId xmlns:a16="http://schemas.microsoft.com/office/drawing/2014/main" id="{9AE7C4ED-4387-4D74-9E35-7D3277669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105275"/>
            <a:ext cx="45529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Food Security + Cerebrum Forecasting</a:t>
            </a:r>
          </a:p>
        </p:txBody>
      </p:sp>
      <p:sp>
        <p:nvSpPr>
          <p:cNvPr id="15" name="food-copy">
            <a:extLst xmlns:a="http://schemas.openxmlformats.org/drawingml/2006/main">
              <a:ext uri="{FF2B5EF4-FFF2-40B4-BE49-F238E27FC236}">
                <a16:creationId xmlns:a16="http://schemas.microsoft.com/office/drawing/2014/main" id="{82838244-2F25-46EE-9A8F-A8790B274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552950"/>
            <a:ext cx="4619625" cy="647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D625B"/>
                </a:solidFill>
                <a:latin typeface="Aptos"/>
                <a:ea typeface="Aptos"/>
                <a:cs typeface="Aptos"/>
              </a:rPr>
              <a:t>Two forecasting tracks connect public-policy risk and education-product demand to practical planning.</a:t>
            </a:r>
          </a:p>
        </p:txBody>
      </p:sp>
      <p:sp>
        <p:nvSpPr>
          <p:cNvPr id="16" name="award-strip">
            <a:extLst xmlns:a="http://schemas.openxmlformats.org/drawingml/2006/main">
              <a:ext uri="{FF2B5EF4-FFF2-40B4-BE49-F238E27FC236}">
                <a16:creationId xmlns:a16="http://schemas.microsoft.com/office/drawing/2014/main" id="{FD321A91-AA98-421A-A5E3-680206DF8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5410200"/>
            <a:ext cx="489585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BE7A8"/>
          </a:solidFill>
          <a:ln xmlns:a="http://schemas.openxmlformats.org/drawingml/2006/main" w="9525">
            <a:solidFill>
              <a:srgbClr val="F5C451"/>
            </a:solidFill>
            <a:prstDash val="solid"/>
          </a:ln>
        </p:spPr>
      </p:sp>
      <p:sp>
        <p:nvSpPr>
          <p:cNvPr id="17" name="award-text">
            <a:extLst xmlns:a="http://schemas.openxmlformats.org/drawingml/2006/main">
              <a:ext uri="{FF2B5EF4-FFF2-40B4-BE49-F238E27FC236}">
                <a16:creationId xmlns:a16="http://schemas.microsoft.com/office/drawing/2014/main" id="{460FEFF9-274B-4305-A801-515D07AFC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5543550"/>
            <a:ext cx="44577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BEST PAPER · ICoDSA 2025  /  CEREBRUM FORECASTING · 2026</a:t>
            </a:r>
          </a:p>
        </p:txBody>
      </p:sp>
      <p:sp>
        <p:nvSpPr>
          <p:cNvPr id="18" name="footer-line-gold-8">
            <a:extLst xmlns:a="http://schemas.openxmlformats.org/drawingml/2006/main">
              <a:ext uri="{FF2B5EF4-FFF2-40B4-BE49-F238E27FC236}">
                <a16:creationId xmlns:a16="http://schemas.microsoft.com/office/drawing/2014/main" id="{32E218AA-B46C-43FC-87A3-A5FB9A35C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29375"/>
            <a:ext cx="52768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19" name="footer-line-coral-8">
            <a:extLst xmlns:a="http://schemas.openxmlformats.org/drawingml/2006/main">
              <a:ext uri="{FF2B5EF4-FFF2-40B4-BE49-F238E27FC236}">
                <a16:creationId xmlns:a16="http://schemas.microsoft.com/office/drawing/2014/main" id="{E678BADE-2A9D-4652-A3DF-F4809FB8C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6429375"/>
            <a:ext cx="26384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55B"/>
          </a:solidFill>
          <a:ln xmlns:a="http://schemas.openxmlformats.org/drawingml/2006/main" w="0">
            <a:solidFill>
              <a:srgbClr val="FF755B"/>
            </a:solidFill>
            <a:prstDash val="solid"/>
          </a:ln>
        </p:spPr>
      </p:sp>
      <p:sp>
        <p:nvSpPr>
          <p:cNvPr id="20" name="footer-line-teal-8">
            <a:extLst xmlns:a="http://schemas.openxmlformats.org/drawingml/2006/main">
              <a:ext uri="{FF2B5EF4-FFF2-40B4-BE49-F238E27FC236}">
                <a16:creationId xmlns:a16="http://schemas.microsoft.com/office/drawing/2014/main" id="{0935B54C-3A00-4750-BE8E-DFF7DB076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6429375"/>
            <a:ext cx="26384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0D6C5"/>
          </a:solidFill>
          <a:ln xmlns:a="http://schemas.openxmlformats.org/drawingml/2006/main" w="0">
            <a:solidFill>
              <a:srgbClr val="50D6C5"/>
            </a:solidFill>
            <a:prstDash val="solid"/>
          </a:ln>
        </p:spPr>
      </p:sp>
      <p:sp>
        <p:nvSpPr>
          <p:cNvPr id="21" name="footer-name-8">
            <a:extLst xmlns:a="http://schemas.openxmlformats.org/drawingml/2006/main">
              <a:ext uri="{FF2B5EF4-FFF2-40B4-BE49-F238E27FC236}">
                <a16:creationId xmlns:a16="http://schemas.microsoft.com/office/drawing/2014/main" id="{FF9D2001-EC35-4CBA-8C63-5962168F2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534150"/>
            <a:ext cx="495300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750" b="1">
                <a:solidFill>
                  <a:srgbClr val="6D625B"/>
                </a:solidFill>
                <a:latin typeface="Consolas"/>
                <a:ea typeface="Consolas"/>
                <a:cs typeface="Consolas"/>
              </a:defRPr>
            </a:pPr>
            <a:r>
              <a:rPr sz="750" b="1">
                <a:solidFill>
                  <a:srgbClr val="6D625B"/>
                </a:solidFill>
                <a:latin typeface="Consolas"/>
                <a:ea typeface="Consolas"/>
                <a:cs typeface="Consolas"/>
              </a:rPr>
              <a:t>~/ali_  /  DATA INTELLIGENCE PORTFOLIO</a:t>
            </a:r>
          </a:p>
        </p:txBody>
      </p:sp>
      <p:sp>
        <p:nvSpPr>
          <p:cNvPr id="22" name="footer-page-8">
            <a:extLst xmlns:a="http://schemas.openxmlformats.org/drawingml/2006/main">
              <a:ext uri="{FF2B5EF4-FFF2-40B4-BE49-F238E27FC236}">
                <a16:creationId xmlns:a16="http://schemas.microsoft.com/office/drawing/2014/main" id="{52ED8375-D185-4F4A-AB70-E8E5B7AEA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96050"/>
            <a:ext cx="5143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FF755B"/>
                </a:solidFill>
                <a:latin typeface="Consolas"/>
                <a:ea typeface="Consolas"/>
                <a:cs typeface="Consolas"/>
              </a:defRPr>
            </a:pPr>
            <a:r>
              <a:rPr sz="750" b="1">
                <a:solidFill>
                  <a:srgbClr val="FF755B"/>
                </a:solidFill>
                <a:latin typeface="Consolas"/>
                <a:ea typeface="Consolas"/>
                <a:cs typeface="Consolas"/>
              </a:rPr>
              <a:t>08</a:t>
            </a:r>
          </a:p>
        </p:txBody>
      </p:sp>
      <p:pic>
        <p:nvPicPr>
          <p:cNvPr id="4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55f3b6bd8e4b9c"/>
          <a:srcRect xmlns:a="http://schemas.openxmlformats.org/drawingml/2006/main" l="0" t="4261" r="0" b="426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2450" y="2133600"/>
            <a:ext cx="5886450" cy="3028950"/>
          </a:xfrm>
          <a:prstGeom xmlns:a="http://schemas.openxmlformats.org/drawingml/2006/main" prst="roundRect">
            <a:avLst>
              <a:gd name="adj" fmla="val 2516"/>
            </a:avLst>
          </a:prstGeom>
        </p:spPr>
      </p:pic>
    </p:spTree>
    <p:extLst>
      <p:ext uri="{BB962C8B-B14F-4D97-AF65-F5344CB8AC3E}">
        <p14:creationId xmlns:p14="http://schemas.microsoft.com/office/powerpoint/2010/main" val="62942341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09-bi-gallery-canvas">
            <a:extLst xmlns:a="http://schemas.openxmlformats.org/drawingml/2006/main">
              <a:ext uri="{FF2B5EF4-FFF2-40B4-BE49-F238E27FC236}">
                <a16:creationId xmlns:a16="http://schemas.microsoft.com/office/drawing/2014/main" id="{EC176FFC-F0D8-4767-8942-9E6FBC457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1E8"/>
          </a:solidFill>
          <a:ln xmlns:a="http://schemas.openxmlformats.org/drawingml/2006/main" w="0">
            <a:solidFill>
              <a:srgbClr val="F7F1E8"/>
            </a:solidFill>
            <a:prstDash val="solid"/>
          </a:ln>
        </p:spPr>
      </p:sp>
      <p:sp>
        <p:nvSpPr>
          <p:cNvPr id="2" name="09-bi-gallery-edge-gold">
            <a:extLst xmlns:a="http://schemas.openxmlformats.org/drawingml/2006/main">
              <a:ext uri="{FF2B5EF4-FFF2-40B4-BE49-F238E27FC236}">
                <a16:creationId xmlns:a16="http://schemas.microsoft.com/office/drawing/2014/main" id="{B2587789-B1EE-41C6-93CF-D98F40698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3" name="09-bi-gallery-edge-coral">
            <a:extLst xmlns:a="http://schemas.openxmlformats.org/drawingml/2006/main">
              <a:ext uri="{FF2B5EF4-FFF2-40B4-BE49-F238E27FC236}">
                <a16:creationId xmlns:a16="http://schemas.microsoft.com/office/drawing/2014/main" id="{0CF31097-3156-4558-8A11-3A9F38068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55B"/>
          </a:solidFill>
          <a:ln xmlns:a="http://schemas.openxmlformats.org/drawingml/2006/main" w="0">
            <a:solidFill>
              <a:srgbClr val="FF755B"/>
            </a:solidFill>
            <a:prstDash val="solid"/>
          </a:ln>
        </p:spPr>
      </p:sp>
      <p:sp>
        <p:nvSpPr>
          <p:cNvPr id="4" name="09-bi-gallery-edge-teal">
            <a:extLst xmlns:a="http://schemas.openxmlformats.org/drawingml/2006/main">
              <a:ext uri="{FF2B5EF4-FFF2-40B4-BE49-F238E27FC236}">
                <a16:creationId xmlns:a16="http://schemas.microsoft.com/office/drawing/2014/main" id="{DF53C7DC-C30F-4162-96B7-C90746386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57200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0D6C5"/>
          </a:solidFill>
          <a:ln xmlns:a="http://schemas.openxmlformats.org/drawingml/2006/main" w="0">
            <a:solidFill>
              <a:srgbClr val="50D6C5"/>
            </a:solidFill>
            <a:prstDash val="solid"/>
          </a:ln>
        </p:spPr>
      </p:sp>
      <p:sp>
        <p:nvSpPr>
          <p:cNvPr id="5" name="eyebrow-9">
            <a:extLst xmlns:a="http://schemas.openxmlformats.org/drawingml/2006/main">
              <a:ext uri="{FF2B5EF4-FFF2-40B4-BE49-F238E27FC236}">
                <a16:creationId xmlns:a16="http://schemas.microsoft.com/office/drawing/2014/main" id="{1A7FD832-80D6-4B33-BB64-AF9139104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7239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FF755B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FF755B"/>
                </a:solidFill>
                <a:latin typeface="Consolas"/>
                <a:ea typeface="Consolas"/>
                <a:cs typeface="Consolas"/>
              </a:rPr>
              <a:t>BUSINESS INTELLIGENCE</a:t>
            </a:r>
          </a:p>
        </p:txBody>
      </p:sp>
      <p:sp>
        <p:nvSpPr>
          <p:cNvPr id="6" name="title-9">
            <a:extLst xmlns:a="http://schemas.openxmlformats.org/drawingml/2006/main">
              <a:ext uri="{FF2B5EF4-FFF2-40B4-BE49-F238E27FC236}">
                <a16:creationId xmlns:a16="http://schemas.microsoft.com/office/drawing/2014/main" id="{AAAA166A-1895-4E67-9AE9-CBC306FAD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42925"/>
            <a:ext cx="10668000" cy="914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Public dashboards make analytical work easy to inspect.</a:t>
            </a:r>
          </a:p>
        </p:txBody>
      </p:sp>
      <p:sp>
        <p:nvSpPr>
          <p:cNvPr id="7" name="bi-note">
            <a:extLst xmlns:a="http://schemas.openxmlformats.org/drawingml/2006/main">
              <a:ext uri="{FF2B5EF4-FFF2-40B4-BE49-F238E27FC236}">
                <a16:creationId xmlns:a16="http://schemas.microsoft.com/office/drawing/2014/main" id="{9DD21AE0-6C17-42A7-9B9E-E8EFF9F93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438275"/>
            <a:ext cx="72390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11B18"/>
                </a:solidFill>
                <a:latin typeface="Aptos"/>
                <a:ea typeface="Aptos"/>
                <a:cs typeface="Aptos"/>
              </a:rPr>
              <a:t>One Power BI sample and two public Looker Studio projects.</a:t>
            </a:r>
          </a:p>
        </p:txBody>
      </p:sp>
      <p:sp>
        <p:nvSpPr>
          <p:cNvPr id="8" name="dash-frame-1">
            <a:extLst xmlns:a="http://schemas.openxmlformats.org/drawingml/2006/main">
              <a:ext uri="{FF2B5EF4-FFF2-40B4-BE49-F238E27FC236}">
                <a16:creationId xmlns:a16="http://schemas.microsoft.com/office/drawing/2014/main" id="{900DD33E-DC33-497C-96D4-F0C8CE281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38350"/>
            <a:ext cx="3581400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9525">
            <a:solidFill>
              <a:srgbClr val="D9CEC2"/>
            </a:solidFill>
            <a:prstDash val="solid"/>
          </a:ln>
        </p:spPr>
      </p:sp>
      <p:sp>
        <p:nvSpPr>
          <p:cNvPr id="9" name="dash-frame-2">
            <a:extLst xmlns:a="http://schemas.openxmlformats.org/drawingml/2006/main">
              <a:ext uri="{FF2B5EF4-FFF2-40B4-BE49-F238E27FC236}">
                <a16:creationId xmlns:a16="http://schemas.microsoft.com/office/drawing/2014/main" id="{087C0B8A-E01D-433B-80EA-0FFF2853F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038350"/>
            <a:ext cx="3581400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9525">
            <a:solidFill>
              <a:srgbClr val="D9CEC2"/>
            </a:solidFill>
            <a:prstDash val="solid"/>
          </a:ln>
        </p:spPr>
      </p:sp>
      <p:sp>
        <p:nvSpPr>
          <p:cNvPr id="10" name="dash-frame-3">
            <a:extLst xmlns:a="http://schemas.openxmlformats.org/drawingml/2006/main">
              <a:ext uri="{FF2B5EF4-FFF2-40B4-BE49-F238E27FC236}">
                <a16:creationId xmlns:a16="http://schemas.microsoft.com/office/drawing/2014/main" id="{3156E863-44C5-4159-BD65-7E1FB64F8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038350"/>
            <a:ext cx="3581400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9525">
            <a:solidFill>
              <a:srgbClr val="D9CEC2"/>
            </a:solidFill>
            <a:prstDash val="solid"/>
          </a:ln>
        </p:spPr>
      </p:sp>
      <p:sp>
        <p:nvSpPr>
          <p:cNvPr id="11" name="dash-title-1">
            <a:extLst xmlns:a="http://schemas.openxmlformats.org/drawingml/2006/main">
              <a:ext uri="{FF2B5EF4-FFF2-40B4-BE49-F238E27FC236}">
                <a16:creationId xmlns:a16="http://schemas.microsoft.com/office/drawing/2014/main" id="{AC13FB71-9ACA-4402-BCC3-808DD4CBE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905375"/>
            <a:ext cx="304800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Power BI Portfolio</a:t>
            </a:r>
          </a:p>
        </p:txBody>
      </p:sp>
      <p:sp>
        <p:nvSpPr>
          <p:cNvPr id="12" name="dash-caption-1">
            <a:extLst xmlns:a="http://schemas.openxmlformats.org/drawingml/2006/main">
              <a:ext uri="{FF2B5EF4-FFF2-40B4-BE49-F238E27FC236}">
                <a16:creationId xmlns:a16="http://schemas.microsoft.com/office/drawing/2014/main" id="{775D1AEC-CC65-4025-A78A-B258F3DE9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276850"/>
            <a:ext cx="32385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D625B"/>
                </a:solidFill>
                <a:latin typeface="Aptos"/>
                <a:ea typeface="Aptos"/>
                <a:cs typeface="Aptos"/>
              </a:rPr>
              <a:t>KPI · revenue · user monitoring</a:t>
            </a:r>
          </a:p>
        </p:txBody>
      </p:sp>
      <p:sp>
        <p:nvSpPr>
          <p:cNvPr id="13" name="dash-title-2">
            <a:extLst xmlns:a="http://schemas.openxmlformats.org/drawingml/2006/main">
              <a:ext uri="{FF2B5EF4-FFF2-40B4-BE49-F238E27FC236}">
                <a16:creationId xmlns:a16="http://schemas.microsoft.com/office/drawing/2014/main" id="{B0434688-0B00-4B0C-A21D-94BC17F39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4905375"/>
            <a:ext cx="304800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Inteko Test</a:t>
            </a:r>
          </a:p>
        </p:txBody>
      </p:sp>
      <p:sp>
        <p:nvSpPr>
          <p:cNvPr id="14" name="dash-caption-2">
            <a:extLst xmlns:a="http://schemas.openxmlformats.org/drawingml/2006/main">
              <a:ext uri="{FF2B5EF4-FFF2-40B4-BE49-F238E27FC236}">
                <a16:creationId xmlns:a16="http://schemas.microsoft.com/office/drawing/2014/main" id="{460184C8-1AC3-4F78-A38C-E8C74E2FF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276850"/>
            <a:ext cx="32385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D625B"/>
                </a:solidFill>
                <a:latin typeface="Aptos"/>
                <a:ea typeface="Aptos"/>
                <a:cs typeface="Aptos"/>
              </a:rPr>
              <a:t>5-page product sales analysis</a:t>
            </a:r>
          </a:p>
        </p:txBody>
      </p:sp>
      <p:sp>
        <p:nvSpPr>
          <p:cNvPr id="15" name="dash-title-3">
            <a:extLst xmlns:a="http://schemas.openxmlformats.org/drawingml/2006/main">
              <a:ext uri="{FF2B5EF4-FFF2-40B4-BE49-F238E27FC236}">
                <a16:creationId xmlns:a16="http://schemas.microsoft.com/office/drawing/2014/main" id="{DDABF9CD-358A-46BB-A7E5-308478006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905375"/>
            <a:ext cx="304800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Sales Performance</a:t>
            </a:r>
          </a:p>
        </p:txBody>
      </p:sp>
      <p:sp>
        <p:nvSpPr>
          <p:cNvPr id="16" name="dash-caption-3">
            <a:extLst xmlns:a="http://schemas.openxmlformats.org/drawingml/2006/main">
              <a:ext uri="{FF2B5EF4-FFF2-40B4-BE49-F238E27FC236}">
                <a16:creationId xmlns:a16="http://schemas.microsoft.com/office/drawing/2014/main" id="{580F00DC-2459-4B3A-915A-C0AD4DD26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276850"/>
            <a:ext cx="33337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D625B"/>
                </a:solidFill>
                <a:latin typeface="Aptos"/>
                <a:ea typeface="Aptos"/>
                <a:cs typeface="Aptos"/>
              </a:rPr>
              <a:t>Campaign · product · customer</a:t>
            </a:r>
          </a:p>
        </p:txBody>
      </p:sp>
      <p:sp>
        <p:nvSpPr>
          <p:cNvPr id="17" name="footer-line-gold-9">
            <a:extLst xmlns:a="http://schemas.openxmlformats.org/drawingml/2006/main">
              <a:ext uri="{FF2B5EF4-FFF2-40B4-BE49-F238E27FC236}">
                <a16:creationId xmlns:a16="http://schemas.microsoft.com/office/drawing/2014/main" id="{4AF5A18D-B92C-47C1-81C7-6E6036DDD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29375"/>
            <a:ext cx="52768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18" name="footer-line-coral-9">
            <a:extLst xmlns:a="http://schemas.openxmlformats.org/drawingml/2006/main">
              <a:ext uri="{FF2B5EF4-FFF2-40B4-BE49-F238E27FC236}">
                <a16:creationId xmlns:a16="http://schemas.microsoft.com/office/drawing/2014/main" id="{9096AAF7-C27B-4C44-802B-1BE61B386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6429375"/>
            <a:ext cx="26384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55B"/>
          </a:solidFill>
          <a:ln xmlns:a="http://schemas.openxmlformats.org/drawingml/2006/main" w="0">
            <a:solidFill>
              <a:srgbClr val="FF755B"/>
            </a:solidFill>
            <a:prstDash val="solid"/>
          </a:ln>
        </p:spPr>
      </p:sp>
      <p:sp>
        <p:nvSpPr>
          <p:cNvPr id="19" name="footer-line-teal-9">
            <a:extLst xmlns:a="http://schemas.openxmlformats.org/drawingml/2006/main">
              <a:ext uri="{FF2B5EF4-FFF2-40B4-BE49-F238E27FC236}">
                <a16:creationId xmlns:a16="http://schemas.microsoft.com/office/drawing/2014/main" id="{713C6CA8-1862-4871-BE7D-CFF9982FE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6429375"/>
            <a:ext cx="26384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0D6C5"/>
          </a:solidFill>
          <a:ln xmlns:a="http://schemas.openxmlformats.org/drawingml/2006/main" w="0">
            <a:solidFill>
              <a:srgbClr val="50D6C5"/>
            </a:solidFill>
            <a:prstDash val="solid"/>
          </a:ln>
        </p:spPr>
      </p:sp>
      <p:sp>
        <p:nvSpPr>
          <p:cNvPr id="20" name="footer-name-9">
            <a:extLst xmlns:a="http://schemas.openxmlformats.org/drawingml/2006/main">
              <a:ext uri="{FF2B5EF4-FFF2-40B4-BE49-F238E27FC236}">
                <a16:creationId xmlns:a16="http://schemas.microsoft.com/office/drawing/2014/main" id="{C416CE87-63D6-4F1D-9F27-030AF661A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534150"/>
            <a:ext cx="495300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750" b="1">
                <a:solidFill>
                  <a:srgbClr val="6D625B"/>
                </a:solidFill>
                <a:latin typeface="Consolas"/>
                <a:ea typeface="Consolas"/>
                <a:cs typeface="Consolas"/>
              </a:defRPr>
            </a:pPr>
            <a:r>
              <a:rPr sz="750" b="1">
                <a:solidFill>
                  <a:srgbClr val="6D625B"/>
                </a:solidFill>
                <a:latin typeface="Consolas"/>
                <a:ea typeface="Consolas"/>
                <a:cs typeface="Consolas"/>
              </a:rPr>
              <a:t>~/ali_  /  DATA INTELLIGENCE PORTFOLIO</a:t>
            </a:r>
          </a:p>
        </p:txBody>
      </p:sp>
      <p:sp>
        <p:nvSpPr>
          <p:cNvPr id="21" name="footer-page-9">
            <a:extLst xmlns:a="http://schemas.openxmlformats.org/drawingml/2006/main">
              <a:ext uri="{FF2B5EF4-FFF2-40B4-BE49-F238E27FC236}">
                <a16:creationId xmlns:a16="http://schemas.microsoft.com/office/drawing/2014/main" id="{199779DB-84C9-48F1-8103-1B07BDA8D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96050"/>
            <a:ext cx="5143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FF755B"/>
                </a:solidFill>
                <a:latin typeface="Consolas"/>
                <a:ea typeface="Consolas"/>
                <a:cs typeface="Consolas"/>
              </a:defRPr>
            </a:pPr>
            <a:r>
              <a:rPr sz="750" b="1">
                <a:solidFill>
                  <a:srgbClr val="FF755B"/>
                </a:solidFill>
                <a:latin typeface="Consolas"/>
                <a:ea typeface="Consolas"/>
                <a:cs typeface="Consolas"/>
              </a:rPr>
              <a:t>09</a:t>
            </a:r>
          </a:p>
        </p:txBody>
      </p:sp>
      <p:pic>
        <p:nvPicPr>
          <p:cNvPr id="5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9bc4c2ec604948"/>
          <a:srcRect xmlns:a="http://schemas.openxmlformats.org/drawingml/2006/main" l="10463" t="0" r="1046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2450" y="2190750"/>
            <a:ext cx="3276600" cy="2314575"/>
          </a:xfrm>
          <a:prstGeom xmlns:a="http://schemas.openxmlformats.org/drawingml/2006/main" prst="rect">
            <a:avLst/>
          </a:prstGeom>
        </p:spPr>
      </p:pic>
      <p:pic>
        <p:nvPicPr>
          <p:cNvPr id="5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3358ce9b20436b"/>
          <a:srcRect xmlns:a="http://schemas.openxmlformats.org/drawingml/2006/main" l="0" t="2825" r="0" b="282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457700" y="2190750"/>
            <a:ext cx="3276600" cy="2314575"/>
          </a:xfrm>
          <a:prstGeom xmlns:a="http://schemas.openxmlformats.org/drawingml/2006/main" prst="roundRect">
            <a:avLst>
              <a:gd name="adj" fmla="val 3292"/>
            </a:avLst>
          </a:prstGeom>
        </p:spPr>
      </p:pic>
      <p:pic>
        <p:nvPicPr>
          <p:cNvPr id="5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76b790473c4a2e"/>
          <a:srcRect xmlns:a="http://schemas.openxmlformats.org/drawingml/2006/main" l="0" t="5246" r="0" b="524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362950" y="2190750"/>
            <a:ext cx="3276600" cy="2314575"/>
          </a:xfrm>
          <a:prstGeom xmlns:a="http://schemas.openxmlformats.org/drawingml/2006/main" prst="roundRect">
            <a:avLst>
              <a:gd name="adj" fmla="val 3292"/>
            </a:avLst>
          </a:prstGeom>
        </p:spPr>
      </p:pic>
    </p:spTree>
    <p:extLst>
      <p:ext uri="{BB962C8B-B14F-4D97-AF65-F5344CB8AC3E}">
        <p14:creationId xmlns:p14="http://schemas.microsoft.com/office/powerpoint/2010/main" val="107173724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10-capability-canvas">
            <a:extLst xmlns:a="http://schemas.openxmlformats.org/drawingml/2006/main">
              <a:ext uri="{FF2B5EF4-FFF2-40B4-BE49-F238E27FC236}">
                <a16:creationId xmlns:a16="http://schemas.microsoft.com/office/drawing/2014/main" id="{F157593B-EB67-42D5-9AD9-FB6B92DCB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1E8"/>
          </a:solidFill>
          <a:ln xmlns:a="http://schemas.openxmlformats.org/drawingml/2006/main" w="0">
            <a:solidFill>
              <a:srgbClr val="F7F1E8"/>
            </a:solidFill>
            <a:prstDash val="solid"/>
          </a:ln>
        </p:spPr>
      </p:sp>
      <p:sp>
        <p:nvSpPr>
          <p:cNvPr id="2" name="10-capability-edge-gold">
            <a:extLst xmlns:a="http://schemas.openxmlformats.org/drawingml/2006/main">
              <a:ext uri="{FF2B5EF4-FFF2-40B4-BE49-F238E27FC236}">
                <a16:creationId xmlns:a16="http://schemas.microsoft.com/office/drawing/2014/main" id="{A85AB4C9-4BFB-4683-8E09-7256F26D7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3" name="10-capability-edge-coral">
            <a:extLst xmlns:a="http://schemas.openxmlformats.org/drawingml/2006/main">
              <a:ext uri="{FF2B5EF4-FFF2-40B4-BE49-F238E27FC236}">
                <a16:creationId xmlns:a16="http://schemas.microsoft.com/office/drawing/2014/main" id="{865FE5D8-02FF-41EE-A7B4-BBE32F8DD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55B"/>
          </a:solidFill>
          <a:ln xmlns:a="http://schemas.openxmlformats.org/drawingml/2006/main" w="0">
            <a:solidFill>
              <a:srgbClr val="FF755B"/>
            </a:solidFill>
            <a:prstDash val="solid"/>
          </a:ln>
        </p:spPr>
      </p:sp>
      <p:sp>
        <p:nvSpPr>
          <p:cNvPr id="4" name="10-capability-edge-teal">
            <a:extLst xmlns:a="http://schemas.openxmlformats.org/drawingml/2006/main">
              <a:ext uri="{FF2B5EF4-FFF2-40B4-BE49-F238E27FC236}">
                <a16:creationId xmlns:a16="http://schemas.microsoft.com/office/drawing/2014/main" id="{F52CF5E0-6277-409B-8135-97DB97F23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57200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0D6C5"/>
          </a:solidFill>
          <a:ln xmlns:a="http://schemas.openxmlformats.org/drawingml/2006/main" w="0">
            <a:solidFill>
              <a:srgbClr val="50D6C5"/>
            </a:solidFill>
            <a:prstDash val="solid"/>
          </a:ln>
        </p:spPr>
      </p:sp>
      <p:sp>
        <p:nvSpPr>
          <p:cNvPr id="5" name="eyebrow-10">
            <a:extLst xmlns:a="http://schemas.openxmlformats.org/drawingml/2006/main">
              <a:ext uri="{FF2B5EF4-FFF2-40B4-BE49-F238E27FC236}">
                <a16:creationId xmlns:a16="http://schemas.microsoft.com/office/drawing/2014/main" id="{3D259CEF-7CA4-4BAE-975E-5187B24CC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7239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FF755B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FF755B"/>
                </a:solidFill>
                <a:latin typeface="Consolas"/>
                <a:ea typeface="Consolas"/>
                <a:cs typeface="Consolas"/>
              </a:rPr>
              <a:t>INTERNAL AUTOMATION</a:t>
            </a:r>
          </a:p>
        </p:txBody>
      </p:sp>
      <p:sp>
        <p:nvSpPr>
          <p:cNvPr id="6" name="title-10">
            <a:extLst xmlns:a="http://schemas.openxmlformats.org/drawingml/2006/main">
              <a:ext uri="{FF2B5EF4-FFF2-40B4-BE49-F238E27FC236}">
                <a16:creationId xmlns:a16="http://schemas.microsoft.com/office/drawing/2014/main" id="{C11F3E30-3B65-4C4B-9CE6-BA6E06768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42925"/>
            <a:ext cx="10668000" cy="914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Internal data products reduce manual operational work.</a:t>
            </a:r>
          </a:p>
        </p:txBody>
      </p:sp>
      <p:sp>
        <p:nvSpPr>
          <p:cNvPr id="7" name="cap-card-0">
            <a:extLst xmlns:a="http://schemas.openxmlformats.org/drawingml/2006/main">
              <a:ext uri="{FF2B5EF4-FFF2-40B4-BE49-F238E27FC236}">
                <a16:creationId xmlns:a16="http://schemas.microsoft.com/office/drawing/2014/main" id="{7B519F05-BF22-43AE-852F-385035A50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95500"/>
            <a:ext cx="2438400" cy="2647950"/>
          </a:xfrm>
          <a:prstGeom xmlns:a="http://schemas.openxmlformats.org/drawingml/2006/main" prst="roundRect">
            <a:avLst>
              <a:gd name="adj" fmla="val 4688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9525">
            <a:solidFill>
              <a:srgbClr val="D9CEC2"/>
            </a:solidFill>
            <a:prstDash val="solid"/>
          </a:ln>
        </p:spPr>
      </p:sp>
      <p:sp>
        <p:nvSpPr>
          <p:cNvPr id="8" name="cap-accent-0">
            <a:extLst xmlns:a="http://schemas.openxmlformats.org/drawingml/2006/main">
              <a:ext uri="{FF2B5EF4-FFF2-40B4-BE49-F238E27FC236}">
                <a16:creationId xmlns:a16="http://schemas.microsoft.com/office/drawing/2014/main" id="{B3139CE4-CDAB-4D0A-96CD-2CE08C59D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95500"/>
            <a:ext cx="243840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9" name="cap-title-0">
            <a:extLst xmlns:a="http://schemas.openxmlformats.org/drawingml/2006/main">
              <a:ext uri="{FF2B5EF4-FFF2-40B4-BE49-F238E27FC236}">
                <a16:creationId xmlns:a16="http://schemas.microsoft.com/office/drawing/2014/main" id="{EAA889AF-2B6A-423F-9AB5-D4C906E45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2000250" cy="381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Task Management</a:t>
            </a:r>
          </a:p>
        </p:txBody>
      </p:sp>
      <p:sp>
        <p:nvSpPr>
          <p:cNvPr id="10" name="cap-items-0">
            <a:extLst xmlns:a="http://schemas.openxmlformats.org/drawingml/2006/main">
              <a:ext uri="{FF2B5EF4-FFF2-40B4-BE49-F238E27FC236}">
                <a16:creationId xmlns:a16="http://schemas.microsoft.com/office/drawing/2014/main" id="{005AAA87-AB89-4D9C-8A4E-DA2F1DB16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2000250" cy="1104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D625B"/>
                </a:solidFill>
                <a:latin typeface="Aptos"/>
                <a:ea typeface="Aptos"/>
                <a:cs typeface="Aptos"/>
              </a:rPr>
              <a:t>Assignments</a:t>
            </a:r>
          </a:p>
          <a:p xmlns:a="http://schemas.openxmlformats.org/drawingml/2006/main">
            <a:pPr algn="l">
              <a:buNone/>
              <a:defRPr sz="1200" b="0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D625B"/>
                </a:solidFill>
                <a:latin typeface="Aptos"/>
                <a:ea typeface="Aptos"/>
                <a:cs typeface="Aptos"/>
              </a:rPr>
              <a:t>Revisions and deadlines</a:t>
            </a:r>
          </a:p>
          <a:p xmlns:a="http://schemas.openxmlformats.org/drawingml/2006/main">
            <a:pPr algn="l">
              <a:buNone/>
              <a:defRPr sz="1200" b="0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D625B"/>
                </a:solidFill>
                <a:latin typeface="Aptos"/>
                <a:ea typeface="Aptos"/>
                <a:cs typeface="Aptos"/>
              </a:rPr>
              <a:t>Task communication</a:t>
            </a:r>
          </a:p>
        </p:txBody>
      </p:sp>
      <p:sp>
        <p:nvSpPr>
          <p:cNvPr id="11" name="cap-card-1">
            <a:extLst xmlns:a="http://schemas.openxmlformats.org/drawingml/2006/main">
              <a:ext uri="{FF2B5EF4-FFF2-40B4-BE49-F238E27FC236}">
                <a16:creationId xmlns:a16="http://schemas.microsoft.com/office/drawing/2014/main" id="{F09D717C-B08E-4C90-8A19-B32F721D3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2095500"/>
            <a:ext cx="2438400" cy="2647950"/>
          </a:xfrm>
          <a:prstGeom xmlns:a="http://schemas.openxmlformats.org/drawingml/2006/main" prst="roundRect">
            <a:avLst>
              <a:gd name="adj" fmla="val 4688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9525">
            <a:solidFill>
              <a:srgbClr val="D9CEC2"/>
            </a:solidFill>
            <a:prstDash val="solid"/>
          </a:ln>
        </p:spPr>
      </p:sp>
      <p:sp>
        <p:nvSpPr>
          <p:cNvPr id="12" name="cap-accent-1">
            <a:extLst xmlns:a="http://schemas.openxmlformats.org/drawingml/2006/main">
              <a:ext uri="{FF2B5EF4-FFF2-40B4-BE49-F238E27FC236}">
                <a16:creationId xmlns:a16="http://schemas.microsoft.com/office/drawing/2014/main" id="{377530BD-68FC-421A-BC49-E36FF3CFD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2095500"/>
            <a:ext cx="243840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755B"/>
          </a:solidFill>
          <a:ln xmlns:a="http://schemas.openxmlformats.org/drawingml/2006/main" w="0">
            <a:solidFill>
              <a:srgbClr val="FF755B"/>
            </a:solidFill>
            <a:prstDash val="solid"/>
          </a:ln>
        </p:spPr>
      </p:sp>
      <p:sp>
        <p:nvSpPr>
          <p:cNvPr id="13" name="cap-title-1">
            <a:extLst xmlns:a="http://schemas.openxmlformats.org/drawingml/2006/main">
              <a:ext uri="{FF2B5EF4-FFF2-40B4-BE49-F238E27FC236}">
                <a16:creationId xmlns:a16="http://schemas.microsoft.com/office/drawing/2014/main" id="{1695AD42-2565-48C1-A664-624C7F217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457450"/>
            <a:ext cx="2000250" cy="381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QC Agent</a:t>
            </a:r>
          </a:p>
        </p:txBody>
      </p:sp>
      <p:sp>
        <p:nvSpPr>
          <p:cNvPr id="14" name="cap-items-1">
            <a:extLst xmlns:a="http://schemas.openxmlformats.org/drawingml/2006/main">
              <a:ext uri="{FF2B5EF4-FFF2-40B4-BE49-F238E27FC236}">
                <a16:creationId xmlns:a16="http://schemas.microsoft.com/office/drawing/2014/main" id="{46E0892F-8EDC-4C13-8579-F98A0B1C3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105150"/>
            <a:ext cx="2000250" cy="1104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D625B"/>
                </a:solidFill>
                <a:latin typeface="Aptos"/>
                <a:ea typeface="Aptos"/>
                <a:cs typeface="Aptos"/>
              </a:rPr>
              <a:t>Answer-key retrieval</a:t>
            </a:r>
          </a:p>
          <a:p xmlns:a="http://schemas.openxmlformats.org/drawingml/2006/main">
            <a:pPr algn="l">
              <a:buNone/>
              <a:defRPr sz="1200" b="0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D625B"/>
                </a:solidFill>
                <a:latin typeface="Aptos"/>
                <a:ea typeface="Aptos"/>
                <a:cs typeface="Aptos"/>
              </a:rPr>
              <a:t>Automated prepublish QC</a:t>
            </a:r>
          </a:p>
          <a:p xmlns:a="http://schemas.openxmlformats.org/drawingml/2006/main">
            <a:pPr algn="l">
              <a:buNone/>
              <a:defRPr sz="1200" b="0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D625B"/>
                </a:solidFill>
                <a:latin typeface="Aptos"/>
                <a:ea typeface="Aptos"/>
                <a:cs typeface="Aptos"/>
              </a:rPr>
              <a:t>Checkpointed reporting</a:t>
            </a:r>
          </a:p>
        </p:txBody>
      </p:sp>
      <p:sp>
        <p:nvSpPr>
          <p:cNvPr id="15" name="cap-card-2">
            <a:extLst xmlns:a="http://schemas.openxmlformats.org/drawingml/2006/main">
              <a:ext uri="{FF2B5EF4-FFF2-40B4-BE49-F238E27FC236}">
                <a16:creationId xmlns:a16="http://schemas.microsoft.com/office/drawing/2014/main" id="{C10E55C1-CC4C-4E36-91F6-6704CD5C1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095500"/>
            <a:ext cx="2438400" cy="2647950"/>
          </a:xfrm>
          <a:prstGeom xmlns:a="http://schemas.openxmlformats.org/drawingml/2006/main" prst="roundRect">
            <a:avLst>
              <a:gd name="adj" fmla="val 4688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9525">
            <a:solidFill>
              <a:srgbClr val="D9CEC2"/>
            </a:solidFill>
            <a:prstDash val="solid"/>
          </a:ln>
        </p:spPr>
      </p:sp>
      <p:sp>
        <p:nvSpPr>
          <p:cNvPr id="16" name="cap-accent-2">
            <a:extLst xmlns:a="http://schemas.openxmlformats.org/drawingml/2006/main">
              <a:ext uri="{FF2B5EF4-FFF2-40B4-BE49-F238E27FC236}">
                <a16:creationId xmlns:a16="http://schemas.microsoft.com/office/drawing/2014/main" id="{0E1F4823-57D8-484E-92AB-3CA699A0A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095500"/>
            <a:ext cx="243840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0D6C5"/>
          </a:solidFill>
          <a:ln xmlns:a="http://schemas.openxmlformats.org/drawingml/2006/main" w="0">
            <a:solidFill>
              <a:srgbClr val="50D6C5"/>
            </a:solidFill>
            <a:prstDash val="solid"/>
          </a:ln>
        </p:spPr>
      </p:sp>
      <p:sp>
        <p:nvSpPr>
          <p:cNvPr id="17" name="cap-title-2">
            <a:extLst xmlns:a="http://schemas.openxmlformats.org/drawingml/2006/main">
              <a:ext uri="{FF2B5EF4-FFF2-40B4-BE49-F238E27FC236}">
                <a16:creationId xmlns:a16="http://schemas.microsoft.com/office/drawing/2014/main" id="{974B848A-DE4F-47A1-97D4-34D9FDF93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457450"/>
            <a:ext cx="2000250" cy="381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Momentum &amp; Quota</a:t>
            </a:r>
          </a:p>
        </p:txBody>
      </p:sp>
      <p:sp>
        <p:nvSpPr>
          <p:cNvPr id="18" name="cap-items-2">
            <a:extLst xmlns:a="http://schemas.openxmlformats.org/drawingml/2006/main">
              <a:ext uri="{FF2B5EF4-FFF2-40B4-BE49-F238E27FC236}">
                <a16:creationId xmlns:a16="http://schemas.microsoft.com/office/drawing/2014/main" id="{B080E255-2654-4854-8A9F-F251824DA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105150"/>
            <a:ext cx="2000250" cy="1104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D625B"/>
                </a:solidFill>
                <a:latin typeface="Aptos"/>
                <a:ea typeface="Aptos"/>
                <a:cs typeface="Aptos"/>
              </a:rPr>
              <a:t>Teacher capacity</a:t>
            </a:r>
          </a:p>
          <a:p xmlns:a="http://schemas.openxmlformats.org/drawingml/2006/main">
            <a:pPr algn="l">
              <a:buNone/>
              <a:defRPr sz="1200" b="0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D625B"/>
                </a:solidFill>
                <a:latin typeface="Aptos"/>
                <a:ea typeface="Aptos"/>
                <a:cs typeface="Aptos"/>
              </a:rPr>
              <a:t>Event schedules</a:t>
            </a:r>
          </a:p>
          <a:p xmlns:a="http://schemas.openxmlformats.org/drawingml/2006/main">
            <a:pPr algn="l">
              <a:buNone/>
              <a:defRPr sz="1200" b="0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D625B"/>
                </a:solidFill>
                <a:latin typeface="Aptos"/>
                <a:ea typeface="Aptos"/>
                <a:cs typeface="Aptos"/>
              </a:rPr>
              <a:t>Allocation visibility</a:t>
            </a:r>
          </a:p>
        </p:txBody>
      </p:sp>
      <p:sp>
        <p:nvSpPr>
          <p:cNvPr id="19" name="cap-card-3">
            <a:extLst xmlns:a="http://schemas.openxmlformats.org/drawingml/2006/main">
              <a:ext uri="{FF2B5EF4-FFF2-40B4-BE49-F238E27FC236}">
                <a16:creationId xmlns:a16="http://schemas.microsoft.com/office/drawing/2014/main" id="{2D4AAF62-8504-452A-B774-24AA21C5C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095500"/>
            <a:ext cx="2438400" cy="2647950"/>
          </a:xfrm>
          <a:prstGeom xmlns:a="http://schemas.openxmlformats.org/drawingml/2006/main" prst="roundRect">
            <a:avLst>
              <a:gd name="adj" fmla="val 4688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9525">
            <a:solidFill>
              <a:srgbClr val="D9CEC2"/>
            </a:solidFill>
            <a:prstDash val="solid"/>
          </a:ln>
        </p:spPr>
      </p:sp>
      <p:sp>
        <p:nvSpPr>
          <p:cNvPr id="20" name="cap-accent-3">
            <a:extLst xmlns:a="http://schemas.openxmlformats.org/drawingml/2006/main">
              <a:ext uri="{FF2B5EF4-FFF2-40B4-BE49-F238E27FC236}">
                <a16:creationId xmlns:a16="http://schemas.microsoft.com/office/drawing/2014/main" id="{99F908D6-D06D-4A25-9E94-EF767D45D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095500"/>
            <a:ext cx="243840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755B"/>
          </a:solidFill>
          <a:ln xmlns:a="http://schemas.openxmlformats.org/drawingml/2006/main" w="0">
            <a:solidFill>
              <a:srgbClr val="FF755B"/>
            </a:solidFill>
            <a:prstDash val="solid"/>
          </a:ln>
        </p:spPr>
      </p:sp>
      <p:sp>
        <p:nvSpPr>
          <p:cNvPr id="21" name="cap-title-3">
            <a:extLst xmlns:a="http://schemas.openxmlformats.org/drawingml/2006/main">
              <a:ext uri="{FF2B5EF4-FFF2-40B4-BE49-F238E27FC236}">
                <a16:creationId xmlns:a16="http://schemas.microsoft.com/office/drawing/2014/main" id="{C612CE3B-D756-486E-BDCE-7434F56D7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2457450"/>
            <a:ext cx="2000250" cy="381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Live Class</a:t>
            </a:r>
          </a:p>
        </p:txBody>
      </p:sp>
      <p:sp>
        <p:nvSpPr>
          <p:cNvPr id="22" name="cap-items-3">
            <a:extLst xmlns:a="http://schemas.openxmlformats.org/drawingml/2006/main">
              <a:ext uri="{FF2B5EF4-FFF2-40B4-BE49-F238E27FC236}">
                <a16:creationId xmlns:a16="http://schemas.microsoft.com/office/drawing/2014/main" id="{F9231E8D-B14A-4C3F-AC41-2B1D7C50A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3105150"/>
            <a:ext cx="2000250" cy="1104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D625B"/>
                </a:solidFill>
                <a:latin typeface="Aptos"/>
                <a:ea typeface="Aptos"/>
                <a:cs typeface="Aptos"/>
              </a:rPr>
              <a:t>Schedules and mentors</a:t>
            </a:r>
          </a:p>
          <a:p xmlns:a="http://schemas.openxmlformats.org/drawingml/2006/main">
            <a:pPr algn="l">
              <a:buNone/>
              <a:defRPr sz="1200" b="0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D625B"/>
                </a:solidFill>
                <a:latin typeface="Aptos"/>
                <a:ea typeface="Aptos"/>
                <a:cs typeface="Aptos"/>
              </a:rPr>
              <a:t>PIC follow-up</a:t>
            </a:r>
          </a:p>
          <a:p xmlns:a="http://schemas.openxmlformats.org/drawingml/2006/main">
            <a:pPr algn="l">
              <a:buNone/>
              <a:defRPr sz="1200" b="0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D625B"/>
                </a:solidFill>
                <a:latin typeface="Aptos"/>
                <a:ea typeface="Aptos"/>
                <a:cs typeface="Aptos"/>
              </a:rPr>
              <a:t>Attendance analytics</a:t>
            </a:r>
          </a:p>
        </p:txBody>
      </p:sp>
      <p:sp>
        <p:nvSpPr>
          <p:cNvPr id="23" name="credentials-strip">
            <a:extLst xmlns:a="http://schemas.openxmlformats.org/drawingml/2006/main">
              <a:ext uri="{FF2B5EF4-FFF2-40B4-BE49-F238E27FC236}">
                <a16:creationId xmlns:a16="http://schemas.microsoft.com/office/drawing/2014/main" id="{7832DFFC-82AE-4DF5-96DB-6163127AE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029200"/>
            <a:ext cx="11010900" cy="83820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9525">
            <a:solidFill>
              <a:srgbClr val="D9CEC2"/>
            </a:solidFill>
            <a:prstDash val="solid"/>
          </a:ln>
        </p:spPr>
      </p:sp>
      <p:sp>
        <p:nvSpPr>
          <p:cNvPr id="24" name="credentials-label">
            <a:extLst xmlns:a="http://schemas.openxmlformats.org/drawingml/2006/main">
              <a:ext uri="{FF2B5EF4-FFF2-40B4-BE49-F238E27FC236}">
                <a16:creationId xmlns:a16="http://schemas.microsoft.com/office/drawing/2014/main" id="{DE17349B-63BD-474E-B02E-FE9435194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38750"/>
            <a:ext cx="13335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SYSTEM BASIS</a:t>
            </a:r>
          </a:p>
        </p:txBody>
      </p:sp>
      <p:sp>
        <p:nvSpPr>
          <p:cNvPr id="25" name="credentials-text">
            <a:extLst xmlns:a="http://schemas.openxmlformats.org/drawingml/2006/main">
              <a:ext uri="{FF2B5EF4-FFF2-40B4-BE49-F238E27FC236}">
                <a16:creationId xmlns:a16="http://schemas.microsoft.com/office/drawing/2014/main" id="{96947170-50AF-4328-8503-E5F97C4A2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14975"/>
            <a:ext cx="10287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Google Sheets &amp; Apps Script dashboards · Node.js, Playwright &amp; SQLite QC automation · safe synthetic previews</a:t>
            </a:r>
          </a:p>
        </p:txBody>
      </p:sp>
      <p:sp>
        <p:nvSpPr>
          <p:cNvPr id="26" name="footer-line-gold-10">
            <a:extLst xmlns:a="http://schemas.openxmlformats.org/drawingml/2006/main">
              <a:ext uri="{FF2B5EF4-FFF2-40B4-BE49-F238E27FC236}">
                <a16:creationId xmlns:a16="http://schemas.microsoft.com/office/drawing/2014/main" id="{D2FB3AA4-30B9-4C22-AF44-D82E5F3C1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29375"/>
            <a:ext cx="52768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27" name="footer-line-coral-10">
            <a:extLst xmlns:a="http://schemas.openxmlformats.org/drawingml/2006/main">
              <a:ext uri="{FF2B5EF4-FFF2-40B4-BE49-F238E27FC236}">
                <a16:creationId xmlns:a16="http://schemas.microsoft.com/office/drawing/2014/main" id="{DFA3CDC3-A6DA-41DD-B8DB-66A9B5F71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6429375"/>
            <a:ext cx="26384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55B"/>
          </a:solidFill>
          <a:ln xmlns:a="http://schemas.openxmlformats.org/drawingml/2006/main" w="0">
            <a:solidFill>
              <a:srgbClr val="FF755B"/>
            </a:solidFill>
            <a:prstDash val="solid"/>
          </a:ln>
        </p:spPr>
      </p:sp>
      <p:sp>
        <p:nvSpPr>
          <p:cNvPr id="28" name="footer-line-teal-10">
            <a:extLst xmlns:a="http://schemas.openxmlformats.org/drawingml/2006/main">
              <a:ext uri="{FF2B5EF4-FFF2-40B4-BE49-F238E27FC236}">
                <a16:creationId xmlns:a16="http://schemas.microsoft.com/office/drawing/2014/main" id="{560B0449-6934-4613-BACB-8C0B39CCE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6429375"/>
            <a:ext cx="26384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0D6C5"/>
          </a:solidFill>
          <a:ln xmlns:a="http://schemas.openxmlformats.org/drawingml/2006/main" w="0">
            <a:solidFill>
              <a:srgbClr val="50D6C5"/>
            </a:solidFill>
            <a:prstDash val="solid"/>
          </a:ln>
        </p:spPr>
      </p:sp>
      <p:sp>
        <p:nvSpPr>
          <p:cNvPr id="29" name="footer-name-10">
            <a:extLst xmlns:a="http://schemas.openxmlformats.org/drawingml/2006/main">
              <a:ext uri="{FF2B5EF4-FFF2-40B4-BE49-F238E27FC236}">
                <a16:creationId xmlns:a16="http://schemas.microsoft.com/office/drawing/2014/main" id="{3863B611-C67C-44A9-BB5F-E98FB243E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534150"/>
            <a:ext cx="495300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750" b="1">
                <a:solidFill>
                  <a:srgbClr val="6D625B"/>
                </a:solidFill>
                <a:latin typeface="Consolas"/>
                <a:ea typeface="Consolas"/>
                <a:cs typeface="Consolas"/>
              </a:defRPr>
            </a:pPr>
            <a:r>
              <a:rPr sz="750" b="1">
                <a:solidFill>
                  <a:srgbClr val="6D625B"/>
                </a:solidFill>
                <a:latin typeface="Consolas"/>
                <a:ea typeface="Consolas"/>
                <a:cs typeface="Consolas"/>
              </a:rPr>
              <a:t>~/ali_  /  DATA INTELLIGENCE PORTFOLIO</a:t>
            </a:r>
          </a:p>
        </p:txBody>
      </p:sp>
      <p:sp>
        <p:nvSpPr>
          <p:cNvPr id="30" name="footer-page-10">
            <a:extLst xmlns:a="http://schemas.openxmlformats.org/drawingml/2006/main">
              <a:ext uri="{FF2B5EF4-FFF2-40B4-BE49-F238E27FC236}">
                <a16:creationId xmlns:a16="http://schemas.microsoft.com/office/drawing/2014/main" id="{BFC0F54F-E951-45F7-A597-521DBA84C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96050"/>
            <a:ext cx="5143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FF755B"/>
                </a:solidFill>
                <a:latin typeface="Consolas"/>
                <a:ea typeface="Consolas"/>
                <a:cs typeface="Consolas"/>
              </a:defRPr>
            </a:pPr>
            <a:r>
              <a:rPr sz="750" b="1">
                <a:solidFill>
                  <a:srgbClr val="FF755B"/>
                </a:solidFill>
                <a:latin typeface="Consolas"/>
                <a:ea typeface="Consolas"/>
                <a:cs typeface="Consola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69060556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11-closing-canvas">
            <a:extLst xmlns:a="http://schemas.openxmlformats.org/drawingml/2006/main">
              <a:ext uri="{FF2B5EF4-FFF2-40B4-BE49-F238E27FC236}">
                <a16:creationId xmlns:a16="http://schemas.microsoft.com/office/drawing/2014/main" id="{77FC7E13-B930-428D-B398-DC5BBAC0C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1E8"/>
          </a:solidFill>
          <a:ln xmlns:a="http://schemas.openxmlformats.org/drawingml/2006/main" w="0">
            <a:solidFill>
              <a:srgbClr val="F7F1E8"/>
            </a:solidFill>
            <a:prstDash val="solid"/>
          </a:ln>
        </p:spPr>
      </p:sp>
      <p:sp>
        <p:nvSpPr>
          <p:cNvPr id="2" name="11-closing-edge-gold">
            <a:extLst xmlns:a="http://schemas.openxmlformats.org/drawingml/2006/main">
              <a:ext uri="{FF2B5EF4-FFF2-40B4-BE49-F238E27FC236}">
                <a16:creationId xmlns:a16="http://schemas.microsoft.com/office/drawing/2014/main" id="{79A329DB-1F41-422C-9F19-7D4029F55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3" name="11-closing-edge-coral">
            <a:extLst xmlns:a="http://schemas.openxmlformats.org/drawingml/2006/main">
              <a:ext uri="{FF2B5EF4-FFF2-40B4-BE49-F238E27FC236}">
                <a16:creationId xmlns:a16="http://schemas.microsoft.com/office/drawing/2014/main" id="{4FECC391-ADEB-47B6-B17D-E01686E78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55B"/>
          </a:solidFill>
          <a:ln xmlns:a="http://schemas.openxmlformats.org/drawingml/2006/main" w="0">
            <a:solidFill>
              <a:srgbClr val="FF755B"/>
            </a:solidFill>
            <a:prstDash val="solid"/>
          </a:ln>
        </p:spPr>
      </p:sp>
      <p:sp>
        <p:nvSpPr>
          <p:cNvPr id="4" name="11-closing-edge-teal">
            <a:extLst xmlns:a="http://schemas.openxmlformats.org/drawingml/2006/main">
              <a:ext uri="{FF2B5EF4-FFF2-40B4-BE49-F238E27FC236}">
                <a16:creationId xmlns:a16="http://schemas.microsoft.com/office/drawing/2014/main" id="{FA8CD67F-C9B1-45E8-9DD8-6DD17BA5E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572000"/>
            <a:ext cx="381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0D6C5"/>
          </a:solidFill>
          <a:ln xmlns:a="http://schemas.openxmlformats.org/drawingml/2006/main" w="0">
            <a:solidFill>
              <a:srgbClr val="50D6C5"/>
            </a:solidFill>
            <a:prstDash val="solid"/>
          </a:ln>
        </p:spPr>
      </p:sp>
      <p:sp>
        <p:nvSpPr>
          <p:cNvPr id="5" name="closing-left">
            <a:extLst xmlns:a="http://schemas.openxmlformats.org/drawingml/2006/main">
              <a:ext uri="{FF2B5EF4-FFF2-40B4-BE49-F238E27FC236}">
                <a16:creationId xmlns:a16="http://schemas.microsoft.com/office/drawing/2014/main" id="{3D2CF0D5-E5C9-479E-9048-0723B8FCA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3338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6DB"/>
          </a:solidFill>
          <a:ln xmlns:a="http://schemas.openxmlformats.org/drawingml/2006/main" w="0">
            <a:solidFill>
              <a:srgbClr val="EFE6DB"/>
            </a:solidFill>
            <a:prstDash val="solid"/>
          </a:ln>
        </p:spPr>
      </p:sp>
      <p:sp>
        <p:nvSpPr>
          <p:cNvPr id="6" name="closing-photo-frame">
            <a:extLst xmlns:a="http://schemas.openxmlformats.org/drawingml/2006/main">
              <a:ext uri="{FF2B5EF4-FFF2-40B4-BE49-F238E27FC236}">
                <a16:creationId xmlns:a16="http://schemas.microsoft.com/office/drawing/2014/main" id="{EC57E85D-DFE4-4C10-AF52-0BF825BFB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04850"/>
            <a:ext cx="3048000" cy="3600450"/>
          </a:xfrm>
          <a:prstGeom xmlns:a="http://schemas.openxmlformats.org/drawingml/2006/main" prst="roundRect">
            <a:avLst>
              <a:gd name="adj" fmla="val 3750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9525">
            <a:solidFill>
              <a:srgbClr val="D9CEC2"/>
            </a:solidFill>
            <a:prstDash val="solid"/>
          </a:ln>
        </p:spPr>
      </p:sp>
      <p:sp>
        <p:nvSpPr>
          <p:cNvPr id="7" name="closing-signal-gold">
            <a:extLst xmlns:a="http://schemas.openxmlformats.org/drawingml/2006/main">
              <a:ext uri="{FF2B5EF4-FFF2-40B4-BE49-F238E27FC236}">
                <a16:creationId xmlns:a16="http://schemas.microsoft.com/office/drawing/2014/main" id="{D570474C-E6C9-4C7C-9B49-3EB02446E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495800"/>
            <a:ext cx="9144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5C451"/>
          </a:solidFill>
          <a:ln xmlns:a="http://schemas.openxmlformats.org/drawingml/2006/main" w="0">
            <a:solidFill>
              <a:srgbClr val="F5C451"/>
            </a:solidFill>
            <a:prstDash val="solid"/>
          </a:ln>
        </p:spPr>
      </p:sp>
      <p:sp>
        <p:nvSpPr>
          <p:cNvPr id="8" name="closing-signal-coral">
            <a:extLst xmlns:a="http://schemas.openxmlformats.org/drawingml/2006/main">
              <a:ext uri="{FF2B5EF4-FFF2-40B4-BE49-F238E27FC236}">
                <a16:creationId xmlns:a16="http://schemas.microsoft.com/office/drawing/2014/main" id="{18F8578B-A6C8-4D00-9CB8-00F83C992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495800"/>
            <a:ext cx="9144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755B"/>
          </a:solidFill>
          <a:ln xmlns:a="http://schemas.openxmlformats.org/drawingml/2006/main" w="0">
            <a:solidFill>
              <a:srgbClr val="FF755B"/>
            </a:solidFill>
            <a:prstDash val="solid"/>
          </a:ln>
        </p:spPr>
      </p:sp>
      <p:sp>
        <p:nvSpPr>
          <p:cNvPr id="9" name="closing-signal-teal">
            <a:extLst xmlns:a="http://schemas.openxmlformats.org/drawingml/2006/main">
              <a:ext uri="{FF2B5EF4-FFF2-40B4-BE49-F238E27FC236}">
                <a16:creationId xmlns:a16="http://schemas.microsoft.com/office/drawing/2014/main" id="{94C8F1E4-01AC-40CA-9B7C-4DC5E8058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4495800"/>
            <a:ext cx="9906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0D6C5"/>
          </a:solidFill>
          <a:ln xmlns:a="http://schemas.openxmlformats.org/drawingml/2006/main" w="0">
            <a:solidFill>
              <a:srgbClr val="50D6C5"/>
            </a:solidFill>
            <a:prstDash val="solid"/>
          </a:ln>
        </p:spPr>
      </p:sp>
      <p:sp>
        <p:nvSpPr>
          <p:cNvPr id="10" name="closing-role">
            <a:extLst xmlns:a="http://schemas.openxmlformats.org/drawingml/2006/main">
              <a:ext uri="{FF2B5EF4-FFF2-40B4-BE49-F238E27FC236}">
                <a16:creationId xmlns:a16="http://schemas.microsoft.com/office/drawing/2014/main" id="{15E3D214-BEA4-49DC-AE53-A5618E577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28575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FF755B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FF755B"/>
                </a:solidFill>
                <a:latin typeface="Consolas"/>
                <a:ea typeface="Consolas"/>
                <a:cs typeface="Consolas"/>
              </a:rPr>
              <a:t>MORE PROJECTS · FULL CASE STUDIES</a:t>
            </a:r>
          </a:p>
        </p:txBody>
      </p:sp>
      <p:sp>
        <p:nvSpPr>
          <p:cNvPr id="11" name="closing-site">
            <a:extLst xmlns:a="http://schemas.openxmlformats.org/drawingml/2006/main">
              <a:ext uri="{FF2B5EF4-FFF2-40B4-BE49-F238E27FC236}">
                <a16:creationId xmlns:a16="http://schemas.microsoft.com/office/drawing/2014/main" id="{9C4B5267-CB15-46E8-B08E-362592CEC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219700"/>
            <a:ext cx="314325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3"/>
              </a:spcAft>
              <a:defRPr sz="975">
                <a:solidFill>
                  <a:srgbClr val="FF755B"/>
                </a:solidFill>
              </a:defRPr>
            </a:pPr>
            <a:r>
              <a:rPr sz="1125" b="1">
                <a:solidFill>
                  <a:srgbClr val="211B18"/>
                </a:solidFill>
                <a:latin typeface="Aptos"/>
                <a:ea typeface="Aptos"/>
                <a:cs typeface="Aptos"/>
                <a:hlinkClick xmlns:r="http://schemas.openxmlformats.org/officeDocument/2006/relationships" r:id="R0add6accbb5d4509"/>
              </a:rPr>
              <a:t>OPEN THE WEB PORTFOLIO</a:t>
            </a:r>
          </a:p>
          <a:p xmlns:a="http://schemas.openxmlformats.org/drawingml/2006/main">
            <a:pPr algn="ctr">
              <a:defRPr sz="975">
                <a:solidFill>
                  <a:srgbClr val="FF755B"/>
                </a:solidFill>
              </a:defRPr>
            </a:pPr>
            <a:r>
              <a:rPr sz="900" b="1" u="sng">
                <a:solidFill>
                  <a:srgbClr val="FF755B"/>
                </a:solidFill>
                <a:latin typeface="Consolas"/>
                <a:ea typeface="Consolas"/>
                <a:cs typeface="Consolas"/>
                <a:hlinkClick xmlns:r="http://schemas.openxmlformats.org/officeDocument/2006/relationships" r:id="R9ae45b9719f74cbe"/>
              </a:rPr>
              <a:t>akbaralqahri.github.io/portofolio</a:t>
            </a:r>
          </a:p>
        </p:txBody>
      </p:sp>
      <p:sp>
        <p:nvSpPr>
          <p:cNvPr id="12" name="closing-title">
            <a:extLst xmlns:a="http://schemas.openxmlformats.org/drawingml/2006/main">
              <a:ext uri="{FF2B5EF4-FFF2-40B4-BE49-F238E27FC236}">
                <a16:creationId xmlns:a16="http://schemas.microsoft.com/office/drawing/2014/main" id="{9E3EBE82-0CD6-4E7D-AFA4-A323C5C4F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876300"/>
            <a:ext cx="6438900" cy="1466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Let's build decisions</a:t>
            </a:r>
          </a:p>
          <a:p xmlns:a="http://schemas.openxmlformats.org/drawingml/2006/main">
            <a:pPr algn="l">
              <a:buNone/>
              <a:defRPr sz="2850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people can act on.</a:t>
            </a:r>
          </a:p>
        </p:txBody>
      </p:sp>
      <p:sp>
        <p:nvSpPr>
          <p:cNvPr id="13" name="closing-copy">
            <a:extLst xmlns:a="http://schemas.openxmlformats.org/drawingml/2006/main">
              <a:ext uri="{FF2B5EF4-FFF2-40B4-BE49-F238E27FC236}">
                <a16:creationId xmlns:a16="http://schemas.microsoft.com/office/drawing/2014/main" id="{917C73F8-1261-42EB-B2F1-1413AA2EB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705100"/>
            <a:ext cx="590550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D625B"/>
                </a:solidFill>
                <a:latin typeface="Aptos"/>
                <a:ea typeface="Aptos"/>
                <a:cs typeface="Aptos"/>
              </a:rPr>
              <a:t>Available for data &amp; AI engineering, analytics, BI, and data science opportunities.</a:t>
            </a:r>
          </a:p>
        </p:txBody>
      </p:sp>
      <p:sp>
        <p:nvSpPr>
          <p:cNvPr id="14" name="closing-line-gold">
            <a:extLst xmlns:a="http://schemas.openxmlformats.org/drawingml/2006/main">
              <a:ext uri="{FF2B5EF4-FFF2-40B4-BE49-F238E27FC236}">
                <a16:creationId xmlns:a16="http://schemas.microsoft.com/office/drawing/2014/main" id="{02DC13A4-8A83-480D-B481-1B0AFB931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3838575"/>
            <a:ext cx="30670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C453"/>
          </a:solidFill>
        </p:spPr>
      </p:sp>
      <p:sp>
        <p:nvSpPr>
          <p:cNvPr id="15" name="closing-line-coral">
            <a:extLst xmlns:a="http://schemas.openxmlformats.org/drawingml/2006/main">
              <a:ext uri="{FF2B5EF4-FFF2-40B4-BE49-F238E27FC236}">
                <a16:creationId xmlns:a16="http://schemas.microsoft.com/office/drawing/2014/main" id="{6A984643-99C1-493E-9A6B-AA9BBCA33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838575"/>
            <a:ext cx="15335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A59"/>
          </a:solidFill>
        </p:spPr>
      </p:sp>
      <p:sp>
        <p:nvSpPr>
          <p:cNvPr id="16" name="closing-line-teal">
            <a:extLst xmlns:a="http://schemas.openxmlformats.org/drawingml/2006/main">
              <a:ext uri="{FF2B5EF4-FFF2-40B4-BE49-F238E27FC236}">
                <a16:creationId xmlns:a16="http://schemas.microsoft.com/office/drawing/2014/main" id="{F7ED0AC9-EF48-4FEF-8A96-D742A6BDE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0725" y="3838575"/>
            <a:ext cx="15335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EEAD4"/>
          </a:solidFill>
        </p:spPr>
      </p:sp>
      <p:sp>
        <p:nvSpPr>
          <p:cNvPr id="17" name="closing-email-label">
            <a:extLst xmlns:a="http://schemas.openxmlformats.org/drawingml/2006/main">
              <a:ext uri="{FF2B5EF4-FFF2-40B4-BE49-F238E27FC236}">
                <a16:creationId xmlns:a16="http://schemas.microsoft.com/office/drawing/2014/main" id="{ACDB15F7-0D53-4E5D-907F-D5602C4D8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4105275"/>
            <a:ext cx="1428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79365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211B18"/>
                </a:solidFill>
                <a:latin typeface="Consolas"/>
                <a:ea typeface="Consolas"/>
                <a:cs typeface="Consolas"/>
              </a:defRPr>
            </a:pPr>
            <a:r>
              <a:rPr sz="1575" b="1">
                <a:solidFill>
                  <a:srgbClr val="211B18"/>
                </a:solidFill>
                <a:latin typeface="Consolas"/>
                <a:ea typeface="Consolas"/>
                <a:cs typeface="Consolas"/>
              </a:rPr>
              <a:t>EMAIL</a:t>
            </a:r>
          </a:p>
        </p:txBody>
      </p:sp>
      <p:sp>
        <p:nvSpPr>
          <p:cNvPr id="18" name="closing-email">
            <a:extLst xmlns:a="http://schemas.openxmlformats.org/drawingml/2006/main">
              <a:ext uri="{FF2B5EF4-FFF2-40B4-BE49-F238E27FC236}">
                <a16:creationId xmlns:a16="http://schemas.microsoft.com/office/drawing/2014/main" id="{5D990C17-3E5D-40D8-89EC-9583370D0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4362450"/>
            <a:ext cx="476250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211B1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11B18"/>
                </a:solidFill>
                <a:latin typeface="Aptos"/>
                <a:ea typeface="Aptos"/>
                <a:cs typeface="Aptos"/>
              </a:rPr>
              <a:t>akbaralqahri@gmail.com</a:t>
            </a:r>
          </a:p>
        </p:txBody>
      </p:sp>
      <p:sp>
        <p:nvSpPr>
          <p:cNvPr id="19" name="closing-links">
            <a:extLst xmlns:a="http://schemas.openxmlformats.org/drawingml/2006/main">
              <a:ext uri="{FF2B5EF4-FFF2-40B4-BE49-F238E27FC236}">
                <a16:creationId xmlns:a16="http://schemas.microsoft.com/office/drawing/2014/main" id="{7AE9283C-20F7-46CE-A6FA-B2DA7AC2E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4933950"/>
            <a:ext cx="5334000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6D625B"/>
                </a:solidFill>
              </a:defRPr>
            </a:pPr>
            <a:r>
              <a:rPr sz="1125">
                <a:solidFill>
                  <a:srgbClr val="6D625B"/>
                </a:solidFill>
                <a:latin typeface="Aptos"/>
                <a:ea typeface="Aptos"/>
                <a:cs typeface="Aptos"/>
                <a:hlinkClick xmlns:r="http://schemas.openxmlformats.org/officeDocument/2006/relationships" r:id="Rd8bdb042aea64313"/>
              </a:rPr>
              <a:t>LINKEDIN · linkedin.com/in/akbaralqahri</a:t>
            </a:r>
          </a:p>
          <a:p xmlns:a="http://schemas.openxmlformats.org/drawingml/2006/main">
            <a:pPr algn="l">
              <a:defRPr sz="1200">
                <a:solidFill>
                  <a:srgbClr val="6D625B"/>
                </a:solidFill>
              </a:defRPr>
            </a:pPr>
            <a:r>
              <a:rPr sz="1125" b="1" u="sng">
                <a:solidFill>
                  <a:srgbClr val="FF755B"/>
                </a:solidFill>
                <a:latin typeface="Aptos"/>
                <a:ea typeface="Aptos"/>
                <a:cs typeface="Aptos"/>
                <a:hlinkClick xmlns:r="http://schemas.openxmlformats.org/officeDocument/2006/relationships" r:id="Rd1ec58b897aa409e"/>
              </a:rPr>
              <a:t>WEB PORTFOLIO · akbaralqahri.github.io/portofolio</a:t>
            </a:r>
          </a:p>
        </p:txBody>
      </p:sp>
      <p:sp>
        <p:nvSpPr>
          <p:cNvPr id="20" name="closing-phone">
            <a:extLst xmlns:a="http://schemas.openxmlformats.org/drawingml/2006/main">
              <a:ext uri="{FF2B5EF4-FFF2-40B4-BE49-F238E27FC236}">
                <a16:creationId xmlns:a16="http://schemas.microsoft.com/office/drawing/2014/main" id="{BFB66D98-398D-4916-9E83-44C8F2787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5791200"/>
            <a:ext cx="3810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6D625B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6D625B"/>
                </a:solidFill>
                <a:latin typeface="Aptos"/>
                <a:ea typeface="Aptos"/>
                <a:cs typeface="Aptos"/>
              </a:rPr>
              <a:t>+62 852 1194 4977</a:t>
            </a:r>
          </a:p>
        </p:txBody>
      </p:sp>
      <p:sp>
        <p:nvSpPr>
          <p:cNvPr id="21" name="closing-page">
            <a:extLst xmlns:a="http://schemas.openxmlformats.org/drawingml/2006/main">
              <a:ext uri="{FF2B5EF4-FFF2-40B4-BE49-F238E27FC236}">
                <a16:creationId xmlns:a16="http://schemas.microsoft.com/office/drawing/2014/main" id="{2593E488-7588-4A49-9FF9-650F08DB6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96050"/>
            <a:ext cx="5143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FF755B"/>
                </a:solidFill>
                <a:latin typeface="Consolas"/>
                <a:ea typeface="Consolas"/>
                <a:cs typeface="Consolas"/>
              </a:defRPr>
            </a:pPr>
            <a:r>
              <a:rPr sz="750" b="1">
                <a:solidFill>
                  <a:srgbClr val="FF755B"/>
                </a:solidFill>
                <a:latin typeface="Consolas"/>
                <a:ea typeface="Consolas"/>
                <a:cs typeface="Consolas"/>
              </a:rPr>
              <a:t>11</a:t>
            </a:r>
          </a:p>
        </p:txBody>
      </p:sp>
      <p:pic>
        <p:nvPicPr>
          <p:cNvPr id="4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5a743ee8234a04"/>
          <a:srcRect xmlns:a="http://schemas.openxmlformats.org/drawingml/2006/main" l="0" t="5980" r="0" b="598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4850" y="838200"/>
            <a:ext cx="2819400" cy="3333750"/>
          </a:xfrm>
          <a:prstGeom xmlns:a="http://schemas.openxmlformats.org/drawingml/2006/main" prst="roundRect">
            <a:avLst>
              <a:gd name="adj" fmla="val 2703"/>
            </a:avLst>
          </a:prstGeom>
        </p:spPr>
      </p:pic>
    </p:spTree>
    <p:extLst>
      <p:ext uri="{BB962C8B-B14F-4D97-AF65-F5344CB8AC3E}">
        <p14:creationId xmlns:p14="http://schemas.microsoft.com/office/powerpoint/2010/main" val="13120325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2026-07-22T08:49:08.0190000Z</dcterms:created>
  <dcterms:modified xsi:type="dcterms:W3CDTF">2026-07-22T08:49:08.0190000Z</dcterms:modified>
</coreProperties>
</file>